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95" r:id="rId3"/>
    <p:sldId id="312" r:id="rId4"/>
    <p:sldId id="327" r:id="rId5"/>
    <p:sldId id="326" r:id="rId6"/>
    <p:sldId id="328" r:id="rId7"/>
    <p:sldId id="320" r:id="rId8"/>
    <p:sldId id="321" r:id="rId9"/>
    <p:sldId id="322" r:id="rId10"/>
    <p:sldId id="323" r:id="rId11"/>
    <p:sldId id="316" r:id="rId12"/>
    <p:sldId id="317" r:id="rId13"/>
    <p:sldId id="330" r:id="rId14"/>
    <p:sldId id="331" r:id="rId15"/>
    <p:sldId id="333" r:id="rId16"/>
    <p:sldId id="334" r:id="rId17"/>
    <p:sldId id="332" r:id="rId18"/>
    <p:sldId id="336" r:id="rId19"/>
    <p:sldId id="337" r:id="rId20"/>
    <p:sldId id="338" r:id="rId21"/>
    <p:sldId id="339" r:id="rId22"/>
    <p:sldId id="341" r:id="rId23"/>
    <p:sldId id="342" r:id="rId24"/>
    <p:sldId id="343" r:id="rId25"/>
    <p:sldId id="344" r:id="rId26"/>
    <p:sldId id="345" r:id="rId27"/>
    <p:sldId id="318" r:id="rId28"/>
    <p:sldId id="329" r:id="rId29"/>
    <p:sldId id="298" r:id="rId30"/>
    <p:sldId id="346" r:id="rId31"/>
    <p:sldId id="301" r:id="rId32"/>
    <p:sldId id="302" r:id="rId33"/>
    <p:sldId id="303" r:id="rId34"/>
    <p:sldId id="304" r:id="rId35"/>
    <p:sldId id="305" r:id="rId36"/>
    <p:sldId id="347" r:id="rId37"/>
    <p:sldId id="348" r:id="rId38"/>
    <p:sldId id="353" r:id="rId39"/>
    <p:sldId id="354" r:id="rId40"/>
    <p:sldId id="349" r:id="rId41"/>
    <p:sldId id="350" r:id="rId42"/>
    <p:sldId id="351" r:id="rId43"/>
    <p:sldId id="352" r:id="rId44"/>
    <p:sldId id="355" r:id="rId45"/>
    <p:sldId id="356" r:id="rId46"/>
    <p:sldId id="357" r:id="rId47"/>
    <p:sldId id="358" r:id="rId48"/>
    <p:sldId id="359" r:id="rId49"/>
    <p:sldId id="362" r:id="rId50"/>
    <p:sldId id="360" r:id="rId51"/>
    <p:sldId id="361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0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06C"/>
    <a:srgbClr val="B4AB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8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648" y="-176"/>
      </p:cViewPr>
      <p:guideLst>
        <p:guide orient="horz"/>
        <p:guide pos="35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2AB1-BE3C-C240-AA30-7A6082D4BE15}" type="datetimeFigureOut">
              <a:rPr lang="en-US" smtClean="0"/>
              <a:t>10/6/14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1D4C3-DE8B-A949-823C-6F012E5D5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6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365AB0B-0DAC-8F45-910C-19F4518E9F0C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1FFA6298-5558-254F-B650-20C8D7868009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1D4C3-DE8B-A949-823C-6F012E5D53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91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1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0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6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2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3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0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3A546-2858-B24F-A64F-B4E807DAFE61}" type="datetimeFigureOut">
              <a:rPr lang="en-US" smtClean="0"/>
              <a:t>10/6/14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31FE4-DB6A-0F4B-BA13-851135251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8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4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oleObject" Target="../embeddings/oleObject4.bin"/><Relationship Id="rId7" Type="http://schemas.openxmlformats.org/officeDocument/2006/relationships/image" Target="../media/image5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59" y="2123781"/>
            <a:ext cx="8689958" cy="1470025"/>
          </a:xfrm>
        </p:spPr>
        <p:txBody>
          <a:bodyPr>
            <a:normAutofit fontScale="90000"/>
          </a:bodyPr>
          <a:lstStyle/>
          <a:p>
            <a:r>
              <a:rPr lang="ko-KR" altLang="en-US" sz="73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생물정보학</a:t>
            </a:r>
            <a:r>
              <a:rPr lang="en-US" sz="73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/>
            </a:r>
            <a:br>
              <a:rPr lang="en-US" sz="73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</a:br>
            <a:r>
              <a:rPr lang="en-US" b="1" dirty="0" smtClean="0">
                <a:latin typeface="Arial"/>
                <a:cs typeface="Arial"/>
              </a:rPr>
              <a:t>Bioinformatics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4117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latin typeface="Arial"/>
                <a:cs typeface="Arial"/>
              </a:rPr>
              <a:t>2014 2</a:t>
            </a:r>
            <a:r>
              <a:rPr lang="ko-KR" altLang="en-US" dirty="0" smtClean="0">
                <a:latin typeface="Arial"/>
                <a:cs typeface="Arial"/>
              </a:rPr>
              <a:t>학기</a:t>
            </a:r>
            <a:endParaRPr lang="en-US" altLang="ko-KR" dirty="0" smtClean="0">
              <a:latin typeface="Arial"/>
              <a:cs typeface="Arial"/>
            </a:endParaRPr>
          </a:p>
          <a:p>
            <a:pPr algn="r"/>
            <a:r>
              <a:rPr lang="ko-KR" altLang="en-US" dirty="0" smtClean="0">
                <a:latin typeface="Arial"/>
                <a:cs typeface="Arial"/>
              </a:rPr>
              <a:t>생명시스템과학과</a:t>
            </a:r>
            <a:endParaRPr lang="en-US" altLang="ko-KR" dirty="0" smtClean="0">
              <a:latin typeface="Arial"/>
              <a:cs typeface="Arial"/>
            </a:endParaRPr>
          </a:p>
          <a:p>
            <a:pPr algn="r"/>
            <a:r>
              <a:rPr lang="ko-KR" altLang="en-US" dirty="0" smtClean="0">
                <a:latin typeface="Arial"/>
                <a:cs typeface="Arial"/>
              </a:rPr>
              <a:t>한남대학교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589" y="129789"/>
            <a:ext cx="872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rial"/>
                <a:cs typeface="Arial"/>
              </a:rPr>
              <a:t>6</a:t>
            </a:r>
            <a:r>
              <a:rPr lang="ko-KR" altLang="en-US" b="1" dirty="0" smtClean="0">
                <a:latin typeface="Arial"/>
                <a:cs typeface="Arial"/>
              </a:rPr>
              <a:t>강</a:t>
            </a:r>
            <a:r>
              <a:rPr lang="en-US" altLang="ko-KR" b="1" dirty="0" smtClean="0">
                <a:latin typeface="Arial"/>
                <a:cs typeface="Arial"/>
              </a:rPr>
              <a:t>															</a:t>
            </a:r>
            <a:r>
              <a:rPr lang="ko-KR" altLang="en-US" b="1" dirty="0" smtClean="0">
                <a:latin typeface="Arial"/>
                <a:cs typeface="Arial"/>
              </a:rPr>
              <a:t>          </a:t>
            </a:r>
            <a:r>
              <a:rPr lang="en-US" altLang="ko-KR" b="1" dirty="0" smtClean="0">
                <a:latin typeface="Arial"/>
                <a:cs typeface="Arial"/>
              </a:rPr>
              <a:t>2014.10.7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0865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03" y="1583267"/>
            <a:ext cx="5229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Arial"/>
                <a:cs typeface="Arial"/>
              </a:defRPr>
            </a:lvl1pPr>
          </a:lstStyle>
          <a:p>
            <a:r>
              <a:rPr lang="en-US" altLang="ko-KR" dirty="0" smtClean="0"/>
              <a:t> Overlap</a:t>
            </a:r>
            <a:r>
              <a:rPr lang="en-US" altLang="ko-KR" dirty="0"/>
              <a:t>-Layout-Consensus (OLC)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0961" y="594834"/>
            <a:ext cx="469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Arial"/>
                <a:cs typeface="Arial"/>
              </a:defRPr>
            </a:lvl1pPr>
          </a:lstStyle>
          <a:p>
            <a:r>
              <a:rPr lang="en-US" altLang="ko-KR" dirty="0"/>
              <a:t>Sequence Assembly Algorithm</a:t>
            </a:r>
            <a:endParaRPr lang="en-US" dirty="0"/>
          </a:p>
        </p:txBody>
      </p:sp>
      <p:pic>
        <p:nvPicPr>
          <p:cNvPr id="6" name="Picture 5" descr="Screenshot 2014-10-06 12.35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34" y="2175623"/>
            <a:ext cx="6307666" cy="46823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3999" y="2607733"/>
            <a:ext cx="277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모든 시퀀스 데이터</a:t>
            </a:r>
            <a:r>
              <a:rPr lang="en-US" altLang="ko-KR" dirty="0" smtClean="0"/>
              <a:t>(Reads) </a:t>
            </a:r>
            <a:r>
              <a:rPr lang="en-US" dirty="0" smtClean="0"/>
              <a:t>를  1:1 </a:t>
            </a:r>
            <a:r>
              <a:rPr lang="ko-KR" altLang="en-US" dirty="0" smtClean="0"/>
              <a:t>비교하여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겹치는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것이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있는것을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찾는다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8667" y="4063999"/>
            <a:ext cx="2692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/>
            </a:lvl1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겹치는</a:t>
            </a:r>
            <a:r>
              <a:rPr lang="en-US" altLang="ko-KR" dirty="0"/>
              <a:t> </a:t>
            </a:r>
            <a:r>
              <a:rPr lang="ko-KR" altLang="en-US" dirty="0"/>
              <a:t>시퀀스를</a:t>
            </a:r>
            <a:r>
              <a:rPr lang="en-US" altLang="ko-KR" dirty="0"/>
              <a:t> </a:t>
            </a:r>
            <a:r>
              <a:rPr lang="ko-KR" altLang="en-US" dirty="0" smtClean="0"/>
              <a:t>정리하여</a:t>
            </a:r>
            <a:r>
              <a:rPr lang="en-US" altLang="ko-KR" dirty="0" smtClean="0"/>
              <a:t> </a:t>
            </a:r>
            <a:r>
              <a:rPr lang="ko-KR" altLang="en-US" dirty="0"/>
              <a:t>순서를</a:t>
            </a:r>
            <a:r>
              <a:rPr lang="en-US" altLang="ko-KR" dirty="0"/>
              <a:t> </a:t>
            </a:r>
            <a:r>
              <a:rPr lang="ko-KR" altLang="en-US" dirty="0"/>
              <a:t>정함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8667" y="5122863"/>
            <a:ext cx="252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Alignment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만들고</a:t>
            </a:r>
            <a:r>
              <a:rPr lang="en-US" altLang="ko-KR" dirty="0" smtClean="0"/>
              <a:t> consensus </a:t>
            </a:r>
            <a:r>
              <a:rPr lang="ko-KR" altLang="en-US" dirty="0" smtClean="0"/>
              <a:t>시퀀스를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6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641480" y="507640"/>
            <a:ext cx="1860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Scaffolding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05" y="1542531"/>
            <a:ext cx="362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시퀀스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어셈블리를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Contig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52" y="4938197"/>
            <a:ext cx="3335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어떻게 </a:t>
            </a:r>
            <a:r>
              <a:rPr lang="en-US" altLang="ko-KR" dirty="0" err="1" smtClean="0"/>
              <a:t>Contig</a:t>
            </a:r>
            <a:r>
              <a:rPr lang="en-US" altLang="ko-KR" dirty="0" smtClean="0"/>
              <a:t> </a:t>
            </a:r>
            <a:r>
              <a:rPr lang="ko-KR" altLang="en-US" dirty="0" smtClean="0"/>
              <a:t>간의 순서를 찾는가</a:t>
            </a:r>
            <a:r>
              <a:rPr lang="en-US" altLang="ko-KR" dirty="0" smtClean="0"/>
              <a:t>?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74439" y="2319867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30035" y="2506133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702564" y="2658533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380837" y="2827863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7370" y="2658533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6303" y="2506133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206374" y="2827863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715305" y="3031059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38412" y="2878655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89770" y="3081847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32003" y="2319867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058992" y="2472263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32003" y="3640667"/>
            <a:ext cx="2734765" cy="10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67116" y="3945467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1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581239" y="2319867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936835" y="2506133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09364" y="2658533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987637" y="2827863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44170" y="2658533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853103" y="2506133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738803" y="2760130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22105" y="3031059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145212" y="2878655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96570" y="3081847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738803" y="2319867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665792" y="2472263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738803" y="3640667"/>
            <a:ext cx="2734765" cy="101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673916" y="3945467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2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370240" y="2269067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730839" y="2269071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086435" y="2455337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58519" y="3251196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137237" y="2777067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493770" y="2607737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002703" y="2455337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833376" y="2692402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8044109" y="3251196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7294812" y="2827859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7646170" y="3031051"/>
            <a:ext cx="6603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888403" y="2269071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888403" y="3640671"/>
            <a:ext cx="1841499" cy="1015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180049" y="3945467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3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958519" y="3047997"/>
            <a:ext cx="64346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35181" y="5486404"/>
            <a:ext cx="2734765" cy="10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438223" y="5486404"/>
            <a:ext cx="2734765" cy="101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6393877" y="5486404"/>
            <a:ext cx="1841499" cy="1015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382770" y="536627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35181" y="5977470"/>
            <a:ext cx="1841499" cy="1015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489711" y="5977466"/>
            <a:ext cx="2734765" cy="101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368818" y="5977470"/>
            <a:ext cx="2734765" cy="10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8382770" y="590493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47922" y="6400804"/>
            <a:ext cx="2734765" cy="10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3383207" y="6451606"/>
            <a:ext cx="1841499" cy="1015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51670" y="6451604"/>
            <a:ext cx="2734765" cy="101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8383541" y="628547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6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8139" y="495300"/>
            <a:ext cx="6130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Arial"/>
                <a:cs typeface="Arial"/>
              </a:rPr>
              <a:t>Mate Pair (Paired End) Sequencing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6271" y="1485900"/>
            <a:ext cx="6915825" cy="2103967"/>
            <a:chOff x="416271" y="1485900"/>
            <a:chExt cx="6915825" cy="2103967"/>
          </a:xfrm>
        </p:grpSpPr>
        <p:sp>
          <p:nvSpPr>
            <p:cNvPr id="3" name="TextBox 2"/>
            <p:cNvSpPr txBox="1"/>
            <p:nvPr/>
          </p:nvSpPr>
          <p:spPr>
            <a:xfrm>
              <a:off x="416271" y="1485900"/>
              <a:ext cx="359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샷건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시퀀싱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과정으로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다시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돌아가면</a:t>
              </a:r>
              <a:r>
                <a:rPr lang="en-US" altLang="ko-KR" dirty="0" smtClean="0"/>
                <a:t>…</a:t>
              </a:r>
              <a:endParaRPr lang="en-US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1151467" y="2061545"/>
              <a:ext cx="4297186" cy="1528322"/>
            </a:xfrm>
            <a:custGeom>
              <a:avLst/>
              <a:gdLst>
                <a:gd name="connsiteX0" fmla="*/ 524933 w 4297186"/>
                <a:gd name="connsiteY0" fmla="*/ 1172722 h 1528322"/>
                <a:gd name="connsiteX1" fmla="*/ 660400 w 4297186"/>
                <a:gd name="connsiteY1" fmla="*/ 732455 h 1528322"/>
                <a:gd name="connsiteX2" fmla="*/ 795866 w 4297186"/>
                <a:gd name="connsiteY2" fmla="*/ 613922 h 1528322"/>
                <a:gd name="connsiteX3" fmla="*/ 931333 w 4297186"/>
                <a:gd name="connsiteY3" fmla="*/ 512322 h 1528322"/>
                <a:gd name="connsiteX4" fmla="*/ 1253066 w 4297186"/>
                <a:gd name="connsiteY4" fmla="*/ 376855 h 1528322"/>
                <a:gd name="connsiteX5" fmla="*/ 1422400 w 4297186"/>
                <a:gd name="connsiteY5" fmla="*/ 342988 h 1528322"/>
                <a:gd name="connsiteX6" fmla="*/ 1591733 w 4297186"/>
                <a:gd name="connsiteY6" fmla="*/ 292188 h 1528322"/>
                <a:gd name="connsiteX7" fmla="*/ 1981200 w 4297186"/>
                <a:gd name="connsiteY7" fmla="*/ 326055 h 1528322"/>
                <a:gd name="connsiteX8" fmla="*/ 2048933 w 4297186"/>
                <a:gd name="connsiteY8" fmla="*/ 376855 h 1528322"/>
                <a:gd name="connsiteX9" fmla="*/ 2218266 w 4297186"/>
                <a:gd name="connsiteY9" fmla="*/ 630855 h 1528322"/>
                <a:gd name="connsiteX10" fmla="*/ 2387600 w 4297186"/>
                <a:gd name="connsiteY10" fmla="*/ 800188 h 1528322"/>
                <a:gd name="connsiteX11" fmla="*/ 2523066 w 4297186"/>
                <a:gd name="connsiteY11" fmla="*/ 918722 h 1528322"/>
                <a:gd name="connsiteX12" fmla="*/ 2777066 w 4297186"/>
                <a:gd name="connsiteY12" fmla="*/ 1003388 h 1528322"/>
                <a:gd name="connsiteX13" fmla="*/ 3132666 w 4297186"/>
                <a:gd name="connsiteY13" fmla="*/ 969522 h 1528322"/>
                <a:gd name="connsiteX14" fmla="*/ 3302000 w 4297186"/>
                <a:gd name="connsiteY14" fmla="*/ 867922 h 1528322"/>
                <a:gd name="connsiteX15" fmla="*/ 3403600 w 4297186"/>
                <a:gd name="connsiteY15" fmla="*/ 834055 h 1528322"/>
                <a:gd name="connsiteX16" fmla="*/ 3488266 w 4297186"/>
                <a:gd name="connsiteY16" fmla="*/ 783255 h 1528322"/>
                <a:gd name="connsiteX17" fmla="*/ 3522133 w 4297186"/>
                <a:gd name="connsiteY17" fmla="*/ 715522 h 1528322"/>
                <a:gd name="connsiteX18" fmla="*/ 3589866 w 4297186"/>
                <a:gd name="connsiteY18" fmla="*/ 613922 h 1528322"/>
                <a:gd name="connsiteX19" fmla="*/ 3572933 w 4297186"/>
                <a:gd name="connsiteY19" fmla="*/ 546188 h 1528322"/>
                <a:gd name="connsiteX20" fmla="*/ 3522133 w 4297186"/>
                <a:gd name="connsiteY20" fmla="*/ 512322 h 1528322"/>
                <a:gd name="connsiteX21" fmla="*/ 3420533 w 4297186"/>
                <a:gd name="connsiteY21" fmla="*/ 461522 h 1528322"/>
                <a:gd name="connsiteX22" fmla="*/ 3369733 w 4297186"/>
                <a:gd name="connsiteY22" fmla="*/ 427655 h 1528322"/>
                <a:gd name="connsiteX23" fmla="*/ 3302000 w 4297186"/>
                <a:gd name="connsiteY23" fmla="*/ 410722 h 1528322"/>
                <a:gd name="connsiteX24" fmla="*/ 2929466 w 4297186"/>
                <a:gd name="connsiteY24" fmla="*/ 427655 h 1528322"/>
                <a:gd name="connsiteX25" fmla="*/ 2878666 w 4297186"/>
                <a:gd name="connsiteY25" fmla="*/ 461522 h 1528322"/>
                <a:gd name="connsiteX26" fmla="*/ 2777066 w 4297186"/>
                <a:gd name="connsiteY26" fmla="*/ 596988 h 1528322"/>
                <a:gd name="connsiteX27" fmla="*/ 2709333 w 4297186"/>
                <a:gd name="connsiteY27" fmla="*/ 749388 h 1528322"/>
                <a:gd name="connsiteX28" fmla="*/ 2624666 w 4297186"/>
                <a:gd name="connsiteY28" fmla="*/ 918722 h 1528322"/>
                <a:gd name="connsiteX29" fmla="*/ 2540000 w 4297186"/>
                <a:gd name="connsiteY29" fmla="*/ 1003388 h 1528322"/>
                <a:gd name="connsiteX30" fmla="*/ 2472266 w 4297186"/>
                <a:gd name="connsiteY30" fmla="*/ 1088055 h 1528322"/>
                <a:gd name="connsiteX31" fmla="*/ 2353733 w 4297186"/>
                <a:gd name="connsiteY31" fmla="*/ 1138855 h 1528322"/>
                <a:gd name="connsiteX32" fmla="*/ 2065866 w 4297186"/>
                <a:gd name="connsiteY32" fmla="*/ 1274322 h 1528322"/>
                <a:gd name="connsiteX33" fmla="*/ 1642533 w 4297186"/>
                <a:gd name="connsiteY33" fmla="*/ 1257388 h 1528322"/>
                <a:gd name="connsiteX34" fmla="*/ 1557866 w 4297186"/>
                <a:gd name="connsiteY34" fmla="*/ 1240455 h 1528322"/>
                <a:gd name="connsiteX35" fmla="*/ 1490133 w 4297186"/>
                <a:gd name="connsiteY35" fmla="*/ 1172722 h 1528322"/>
                <a:gd name="connsiteX36" fmla="*/ 1473200 w 4297186"/>
                <a:gd name="connsiteY36" fmla="*/ 1121922 h 1528322"/>
                <a:gd name="connsiteX37" fmla="*/ 1439333 w 4297186"/>
                <a:gd name="connsiteY37" fmla="*/ 1054188 h 1528322"/>
                <a:gd name="connsiteX38" fmla="*/ 1456266 w 4297186"/>
                <a:gd name="connsiteY38" fmla="*/ 834055 h 1528322"/>
                <a:gd name="connsiteX39" fmla="*/ 1507066 w 4297186"/>
                <a:gd name="connsiteY39" fmla="*/ 800188 h 1528322"/>
                <a:gd name="connsiteX40" fmla="*/ 1778000 w 4297186"/>
                <a:gd name="connsiteY40" fmla="*/ 766322 h 1528322"/>
                <a:gd name="connsiteX41" fmla="*/ 2150533 w 4297186"/>
                <a:gd name="connsiteY41" fmla="*/ 783255 h 1528322"/>
                <a:gd name="connsiteX42" fmla="*/ 2201333 w 4297186"/>
                <a:gd name="connsiteY42" fmla="*/ 817122 h 1528322"/>
                <a:gd name="connsiteX43" fmla="*/ 2336800 w 4297186"/>
                <a:gd name="connsiteY43" fmla="*/ 986455 h 1528322"/>
                <a:gd name="connsiteX44" fmla="*/ 2387600 w 4297186"/>
                <a:gd name="connsiteY44" fmla="*/ 1054188 h 1528322"/>
                <a:gd name="connsiteX45" fmla="*/ 2540000 w 4297186"/>
                <a:gd name="connsiteY45" fmla="*/ 1138855 h 1528322"/>
                <a:gd name="connsiteX46" fmla="*/ 2946400 w 4297186"/>
                <a:gd name="connsiteY46" fmla="*/ 1003388 h 1528322"/>
                <a:gd name="connsiteX47" fmla="*/ 3132666 w 4297186"/>
                <a:gd name="connsiteY47" fmla="*/ 850988 h 1528322"/>
                <a:gd name="connsiteX48" fmla="*/ 3183466 w 4297186"/>
                <a:gd name="connsiteY48" fmla="*/ 783255 h 1528322"/>
                <a:gd name="connsiteX49" fmla="*/ 2777066 w 4297186"/>
                <a:gd name="connsiteY49" fmla="*/ 986455 h 1528322"/>
                <a:gd name="connsiteX50" fmla="*/ 2540000 w 4297186"/>
                <a:gd name="connsiteY50" fmla="*/ 1054188 h 1528322"/>
                <a:gd name="connsiteX51" fmla="*/ 2150533 w 4297186"/>
                <a:gd name="connsiteY51" fmla="*/ 1155788 h 1528322"/>
                <a:gd name="connsiteX52" fmla="*/ 1744133 w 4297186"/>
                <a:gd name="connsiteY52" fmla="*/ 1257388 h 1528322"/>
                <a:gd name="connsiteX53" fmla="*/ 1490133 w 4297186"/>
                <a:gd name="connsiteY53" fmla="*/ 1206588 h 1528322"/>
                <a:gd name="connsiteX54" fmla="*/ 1422400 w 4297186"/>
                <a:gd name="connsiteY54" fmla="*/ 1155788 h 1528322"/>
                <a:gd name="connsiteX55" fmla="*/ 1371600 w 4297186"/>
                <a:gd name="connsiteY55" fmla="*/ 1121922 h 1528322"/>
                <a:gd name="connsiteX56" fmla="*/ 1253066 w 4297186"/>
                <a:gd name="connsiteY56" fmla="*/ 1054188 h 1528322"/>
                <a:gd name="connsiteX57" fmla="*/ 1134533 w 4297186"/>
                <a:gd name="connsiteY57" fmla="*/ 969522 h 1528322"/>
                <a:gd name="connsiteX58" fmla="*/ 1066800 w 4297186"/>
                <a:gd name="connsiteY58" fmla="*/ 901788 h 1528322"/>
                <a:gd name="connsiteX59" fmla="*/ 1032933 w 4297186"/>
                <a:gd name="connsiteY59" fmla="*/ 834055 h 1528322"/>
                <a:gd name="connsiteX60" fmla="*/ 999066 w 4297186"/>
                <a:gd name="connsiteY60" fmla="*/ 783255 h 1528322"/>
                <a:gd name="connsiteX61" fmla="*/ 1236133 w 4297186"/>
                <a:gd name="connsiteY61" fmla="*/ 732455 h 1528322"/>
                <a:gd name="connsiteX62" fmla="*/ 1473200 w 4297186"/>
                <a:gd name="connsiteY62" fmla="*/ 715522 h 1528322"/>
                <a:gd name="connsiteX63" fmla="*/ 2336800 w 4297186"/>
                <a:gd name="connsiteY63" fmla="*/ 817122 h 1528322"/>
                <a:gd name="connsiteX64" fmla="*/ 2370666 w 4297186"/>
                <a:gd name="connsiteY64" fmla="*/ 867922 h 1528322"/>
                <a:gd name="connsiteX65" fmla="*/ 2404533 w 4297186"/>
                <a:gd name="connsiteY65" fmla="*/ 275255 h 1528322"/>
                <a:gd name="connsiteX66" fmla="*/ 2421466 w 4297186"/>
                <a:gd name="connsiteY66" fmla="*/ 224455 h 1528322"/>
                <a:gd name="connsiteX67" fmla="*/ 2404533 w 4297186"/>
                <a:gd name="connsiteY67" fmla="*/ 156722 h 1528322"/>
                <a:gd name="connsiteX68" fmla="*/ 2082800 w 4297186"/>
                <a:gd name="connsiteY68" fmla="*/ 275255 h 1528322"/>
                <a:gd name="connsiteX69" fmla="*/ 2032000 w 4297186"/>
                <a:gd name="connsiteY69" fmla="*/ 359922 h 1528322"/>
                <a:gd name="connsiteX70" fmla="*/ 1981200 w 4297186"/>
                <a:gd name="connsiteY70" fmla="*/ 427655 h 1528322"/>
                <a:gd name="connsiteX71" fmla="*/ 1947333 w 4297186"/>
                <a:gd name="connsiteY71" fmla="*/ 563122 h 1528322"/>
                <a:gd name="connsiteX72" fmla="*/ 1930400 w 4297186"/>
                <a:gd name="connsiteY72" fmla="*/ 613922 h 1528322"/>
                <a:gd name="connsiteX73" fmla="*/ 1879600 w 4297186"/>
                <a:gd name="connsiteY73" fmla="*/ 681655 h 1528322"/>
                <a:gd name="connsiteX74" fmla="*/ 1761066 w 4297186"/>
                <a:gd name="connsiteY74" fmla="*/ 766322 h 1528322"/>
                <a:gd name="connsiteX75" fmla="*/ 1473200 w 4297186"/>
                <a:gd name="connsiteY75" fmla="*/ 817122 h 1528322"/>
                <a:gd name="connsiteX76" fmla="*/ 1168400 w 4297186"/>
                <a:gd name="connsiteY76" fmla="*/ 800188 h 1528322"/>
                <a:gd name="connsiteX77" fmla="*/ 1032933 w 4297186"/>
                <a:gd name="connsiteY77" fmla="*/ 715522 h 1528322"/>
                <a:gd name="connsiteX78" fmla="*/ 982133 w 4297186"/>
                <a:gd name="connsiteY78" fmla="*/ 647788 h 1528322"/>
                <a:gd name="connsiteX79" fmla="*/ 931333 w 4297186"/>
                <a:gd name="connsiteY79" fmla="*/ 596988 h 1528322"/>
                <a:gd name="connsiteX80" fmla="*/ 897466 w 4297186"/>
                <a:gd name="connsiteY80" fmla="*/ 546188 h 1528322"/>
                <a:gd name="connsiteX81" fmla="*/ 829733 w 4297186"/>
                <a:gd name="connsiteY81" fmla="*/ 393788 h 1528322"/>
                <a:gd name="connsiteX82" fmla="*/ 948266 w 4297186"/>
                <a:gd name="connsiteY82" fmla="*/ 241388 h 1528322"/>
                <a:gd name="connsiteX83" fmla="*/ 1574800 w 4297186"/>
                <a:gd name="connsiteY83" fmla="*/ 292188 h 1528322"/>
                <a:gd name="connsiteX84" fmla="*/ 1778000 w 4297186"/>
                <a:gd name="connsiteY84" fmla="*/ 546188 h 1528322"/>
                <a:gd name="connsiteX85" fmla="*/ 1879600 w 4297186"/>
                <a:gd name="connsiteY85" fmla="*/ 664722 h 1528322"/>
                <a:gd name="connsiteX86" fmla="*/ 1947333 w 4297186"/>
                <a:gd name="connsiteY86" fmla="*/ 783255 h 1528322"/>
                <a:gd name="connsiteX87" fmla="*/ 1981200 w 4297186"/>
                <a:gd name="connsiteY87" fmla="*/ 850988 h 1528322"/>
                <a:gd name="connsiteX88" fmla="*/ 2099733 w 4297186"/>
                <a:gd name="connsiteY88" fmla="*/ 918722 h 1528322"/>
                <a:gd name="connsiteX89" fmla="*/ 2286000 w 4297186"/>
                <a:gd name="connsiteY89" fmla="*/ 901788 h 1528322"/>
                <a:gd name="connsiteX90" fmla="*/ 2607733 w 4297186"/>
                <a:gd name="connsiteY90" fmla="*/ 800188 h 1528322"/>
                <a:gd name="connsiteX91" fmla="*/ 2709333 w 4297186"/>
                <a:gd name="connsiteY91" fmla="*/ 715522 h 1528322"/>
                <a:gd name="connsiteX92" fmla="*/ 2794000 w 4297186"/>
                <a:gd name="connsiteY92" fmla="*/ 596988 h 1528322"/>
                <a:gd name="connsiteX93" fmla="*/ 2810933 w 4297186"/>
                <a:gd name="connsiteY93" fmla="*/ 546188 h 1528322"/>
                <a:gd name="connsiteX94" fmla="*/ 2556933 w 4297186"/>
                <a:gd name="connsiteY94" fmla="*/ 529255 h 1528322"/>
                <a:gd name="connsiteX95" fmla="*/ 2455333 w 4297186"/>
                <a:gd name="connsiteY95" fmla="*/ 698588 h 1528322"/>
                <a:gd name="connsiteX96" fmla="*/ 2438400 w 4297186"/>
                <a:gd name="connsiteY96" fmla="*/ 783255 h 1528322"/>
                <a:gd name="connsiteX97" fmla="*/ 2421466 w 4297186"/>
                <a:gd name="connsiteY97" fmla="*/ 850988 h 1528322"/>
                <a:gd name="connsiteX98" fmla="*/ 2336800 w 4297186"/>
                <a:gd name="connsiteY98" fmla="*/ 867922 h 1528322"/>
                <a:gd name="connsiteX99" fmla="*/ 1981200 w 4297186"/>
                <a:gd name="connsiteY99" fmla="*/ 817122 h 1528322"/>
                <a:gd name="connsiteX100" fmla="*/ 1794933 w 4297186"/>
                <a:gd name="connsiteY100" fmla="*/ 800188 h 1528322"/>
                <a:gd name="connsiteX101" fmla="*/ 1693333 w 4297186"/>
                <a:gd name="connsiteY101" fmla="*/ 766322 h 1528322"/>
                <a:gd name="connsiteX102" fmla="*/ 1608666 w 4297186"/>
                <a:gd name="connsiteY102" fmla="*/ 749388 h 1528322"/>
                <a:gd name="connsiteX103" fmla="*/ 1524000 w 4297186"/>
                <a:gd name="connsiteY103" fmla="*/ 613922 h 1528322"/>
                <a:gd name="connsiteX104" fmla="*/ 1608666 w 4297186"/>
                <a:gd name="connsiteY104" fmla="*/ 512322 h 1528322"/>
                <a:gd name="connsiteX105" fmla="*/ 1794933 w 4297186"/>
                <a:gd name="connsiteY105" fmla="*/ 495388 h 1528322"/>
                <a:gd name="connsiteX106" fmla="*/ 2472266 w 4297186"/>
                <a:gd name="connsiteY106" fmla="*/ 512322 h 1528322"/>
                <a:gd name="connsiteX107" fmla="*/ 2658533 w 4297186"/>
                <a:gd name="connsiteY107" fmla="*/ 563122 h 1528322"/>
                <a:gd name="connsiteX108" fmla="*/ 2794000 w 4297186"/>
                <a:gd name="connsiteY108" fmla="*/ 580055 h 1528322"/>
                <a:gd name="connsiteX109" fmla="*/ 2946400 w 4297186"/>
                <a:gd name="connsiteY109" fmla="*/ 647788 h 1528322"/>
                <a:gd name="connsiteX110" fmla="*/ 3031066 w 4297186"/>
                <a:gd name="connsiteY110" fmla="*/ 698588 h 1528322"/>
                <a:gd name="connsiteX111" fmla="*/ 3132666 w 4297186"/>
                <a:gd name="connsiteY111" fmla="*/ 732455 h 1528322"/>
                <a:gd name="connsiteX112" fmla="*/ 3318933 w 4297186"/>
                <a:gd name="connsiteY112" fmla="*/ 698588 h 1528322"/>
                <a:gd name="connsiteX113" fmla="*/ 3403600 w 4297186"/>
                <a:gd name="connsiteY113" fmla="*/ 647788 h 1528322"/>
                <a:gd name="connsiteX114" fmla="*/ 3403600 w 4297186"/>
                <a:gd name="connsiteY114" fmla="*/ 512322 h 1528322"/>
                <a:gd name="connsiteX115" fmla="*/ 3302000 w 4297186"/>
                <a:gd name="connsiteY115" fmla="*/ 478455 h 1528322"/>
                <a:gd name="connsiteX116" fmla="*/ 3132666 w 4297186"/>
                <a:gd name="connsiteY116" fmla="*/ 393788 h 1528322"/>
                <a:gd name="connsiteX117" fmla="*/ 2777066 w 4297186"/>
                <a:gd name="connsiteY117" fmla="*/ 309122 h 1528322"/>
                <a:gd name="connsiteX118" fmla="*/ 2675466 w 4297186"/>
                <a:gd name="connsiteY118" fmla="*/ 342988 h 1528322"/>
                <a:gd name="connsiteX119" fmla="*/ 2607733 w 4297186"/>
                <a:gd name="connsiteY119" fmla="*/ 546188 h 1528322"/>
                <a:gd name="connsiteX120" fmla="*/ 2540000 w 4297186"/>
                <a:gd name="connsiteY120" fmla="*/ 884855 h 1528322"/>
                <a:gd name="connsiteX121" fmla="*/ 2489200 w 4297186"/>
                <a:gd name="connsiteY121" fmla="*/ 935655 h 1528322"/>
                <a:gd name="connsiteX122" fmla="*/ 2421466 w 4297186"/>
                <a:gd name="connsiteY122" fmla="*/ 969522 h 1528322"/>
                <a:gd name="connsiteX123" fmla="*/ 2116666 w 4297186"/>
                <a:gd name="connsiteY123" fmla="*/ 918722 h 1528322"/>
                <a:gd name="connsiteX124" fmla="*/ 2048933 w 4297186"/>
                <a:gd name="connsiteY124" fmla="*/ 867922 h 1528322"/>
                <a:gd name="connsiteX125" fmla="*/ 1998133 w 4297186"/>
                <a:gd name="connsiteY125" fmla="*/ 834055 h 1528322"/>
                <a:gd name="connsiteX126" fmla="*/ 1947333 w 4297186"/>
                <a:gd name="connsiteY126" fmla="*/ 749388 h 1528322"/>
                <a:gd name="connsiteX127" fmla="*/ 1913466 w 4297186"/>
                <a:gd name="connsiteY127" fmla="*/ 681655 h 1528322"/>
                <a:gd name="connsiteX128" fmla="*/ 2370666 w 4297186"/>
                <a:gd name="connsiteY128" fmla="*/ 495388 h 1528322"/>
                <a:gd name="connsiteX129" fmla="*/ 3623733 w 4297186"/>
                <a:gd name="connsiteY129" fmla="*/ 546188 h 1528322"/>
                <a:gd name="connsiteX130" fmla="*/ 3810000 w 4297186"/>
                <a:gd name="connsiteY130" fmla="*/ 580055 h 1528322"/>
                <a:gd name="connsiteX131" fmla="*/ 3979333 w 4297186"/>
                <a:gd name="connsiteY131" fmla="*/ 715522 h 1528322"/>
                <a:gd name="connsiteX132" fmla="*/ 4097866 w 4297186"/>
                <a:gd name="connsiteY132" fmla="*/ 834055 h 1528322"/>
                <a:gd name="connsiteX133" fmla="*/ 4080933 w 4297186"/>
                <a:gd name="connsiteY133" fmla="*/ 664722 h 1528322"/>
                <a:gd name="connsiteX134" fmla="*/ 3979333 w 4297186"/>
                <a:gd name="connsiteY134" fmla="*/ 613922 h 1528322"/>
                <a:gd name="connsiteX135" fmla="*/ 3843866 w 4297186"/>
                <a:gd name="connsiteY135" fmla="*/ 664722 h 1528322"/>
                <a:gd name="connsiteX136" fmla="*/ 3657600 w 4297186"/>
                <a:gd name="connsiteY136" fmla="*/ 850988 h 1528322"/>
                <a:gd name="connsiteX137" fmla="*/ 3589866 w 4297186"/>
                <a:gd name="connsiteY137" fmla="*/ 901788 h 1528322"/>
                <a:gd name="connsiteX138" fmla="*/ 3471333 w 4297186"/>
                <a:gd name="connsiteY138" fmla="*/ 1020322 h 1528322"/>
                <a:gd name="connsiteX139" fmla="*/ 3318933 w 4297186"/>
                <a:gd name="connsiteY139" fmla="*/ 1088055 h 1528322"/>
                <a:gd name="connsiteX140" fmla="*/ 2844800 w 4297186"/>
                <a:gd name="connsiteY140" fmla="*/ 1223522 h 1528322"/>
                <a:gd name="connsiteX141" fmla="*/ 2336800 w 4297186"/>
                <a:gd name="connsiteY141" fmla="*/ 1206588 h 1528322"/>
                <a:gd name="connsiteX142" fmla="*/ 2201333 w 4297186"/>
                <a:gd name="connsiteY142" fmla="*/ 1138855 h 1528322"/>
                <a:gd name="connsiteX143" fmla="*/ 1947333 w 4297186"/>
                <a:gd name="connsiteY143" fmla="*/ 952588 h 1528322"/>
                <a:gd name="connsiteX144" fmla="*/ 1778000 w 4297186"/>
                <a:gd name="connsiteY144" fmla="*/ 817122 h 1528322"/>
                <a:gd name="connsiteX145" fmla="*/ 1811866 w 4297186"/>
                <a:gd name="connsiteY145" fmla="*/ 647788 h 1528322"/>
                <a:gd name="connsiteX146" fmla="*/ 2556933 w 4297186"/>
                <a:gd name="connsiteY146" fmla="*/ 698588 h 1528322"/>
                <a:gd name="connsiteX147" fmla="*/ 2692400 w 4297186"/>
                <a:gd name="connsiteY147" fmla="*/ 783255 h 1528322"/>
                <a:gd name="connsiteX148" fmla="*/ 2794000 w 4297186"/>
                <a:gd name="connsiteY148" fmla="*/ 952588 h 1528322"/>
                <a:gd name="connsiteX149" fmla="*/ 2760133 w 4297186"/>
                <a:gd name="connsiteY149" fmla="*/ 1274322 h 1528322"/>
                <a:gd name="connsiteX150" fmla="*/ 2675466 w 4297186"/>
                <a:gd name="connsiteY150" fmla="*/ 1325122 h 1528322"/>
                <a:gd name="connsiteX151" fmla="*/ 1845733 w 4297186"/>
                <a:gd name="connsiteY151" fmla="*/ 1308188 h 1528322"/>
                <a:gd name="connsiteX152" fmla="*/ 1371600 w 4297186"/>
                <a:gd name="connsiteY152" fmla="*/ 1240455 h 1528322"/>
                <a:gd name="connsiteX153" fmla="*/ 1270000 w 4297186"/>
                <a:gd name="connsiteY153" fmla="*/ 1189655 h 1528322"/>
                <a:gd name="connsiteX154" fmla="*/ 1219200 w 4297186"/>
                <a:gd name="connsiteY154" fmla="*/ 1172722 h 1528322"/>
                <a:gd name="connsiteX155" fmla="*/ 1168400 w 4297186"/>
                <a:gd name="connsiteY155" fmla="*/ 1138855 h 1528322"/>
                <a:gd name="connsiteX156" fmla="*/ 1083733 w 4297186"/>
                <a:gd name="connsiteY156" fmla="*/ 1037255 h 1528322"/>
                <a:gd name="connsiteX157" fmla="*/ 1066800 w 4297186"/>
                <a:gd name="connsiteY157" fmla="*/ 986455 h 1528322"/>
                <a:gd name="connsiteX158" fmla="*/ 1083733 w 4297186"/>
                <a:gd name="connsiteY158" fmla="*/ 850988 h 1528322"/>
                <a:gd name="connsiteX159" fmla="*/ 1354666 w 4297186"/>
                <a:gd name="connsiteY159" fmla="*/ 766322 h 1528322"/>
                <a:gd name="connsiteX160" fmla="*/ 1642533 w 4297186"/>
                <a:gd name="connsiteY160" fmla="*/ 800188 h 1528322"/>
                <a:gd name="connsiteX161" fmla="*/ 1676400 w 4297186"/>
                <a:gd name="connsiteY161" fmla="*/ 867922 h 1528322"/>
                <a:gd name="connsiteX162" fmla="*/ 1727200 w 4297186"/>
                <a:gd name="connsiteY162" fmla="*/ 986455 h 1528322"/>
                <a:gd name="connsiteX163" fmla="*/ 1591733 w 4297186"/>
                <a:gd name="connsiteY163" fmla="*/ 1325122 h 1528322"/>
                <a:gd name="connsiteX164" fmla="*/ 1456266 w 4297186"/>
                <a:gd name="connsiteY164" fmla="*/ 1358988 h 1528322"/>
                <a:gd name="connsiteX165" fmla="*/ 1202266 w 4297186"/>
                <a:gd name="connsiteY165" fmla="*/ 1325122 h 1528322"/>
                <a:gd name="connsiteX166" fmla="*/ 914400 w 4297186"/>
                <a:gd name="connsiteY166" fmla="*/ 1054188 h 1528322"/>
                <a:gd name="connsiteX167" fmla="*/ 795866 w 4297186"/>
                <a:gd name="connsiteY167" fmla="*/ 952588 h 1528322"/>
                <a:gd name="connsiteX168" fmla="*/ 728133 w 4297186"/>
                <a:gd name="connsiteY168" fmla="*/ 834055 h 1528322"/>
                <a:gd name="connsiteX169" fmla="*/ 711200 w 4297186"/>
                <a:gd name="connsiteY169" fmla="*/ 749388 h 1528322"/>
                <a:gd name="connsiteX170" fmla="*/ 728133 w 4297186"/>
                <a:gd name="connsiteY170" fmla="*/ 817122 h 1528322"/>
                <a:gd name="connsiteX171" fmla="*/ 711200 w 4297186"/>
                <a:gd name="connsiteY171" fmla="*/ 901788 h 1528322"/>
                <a:gd name="connsiteX172" fmla="*/ 660400 w 4297186"/>
                <a:gd name="connsiteY172" fmla="*/ 918722 h 1528322"/>
                <a:gd name="connsiteX173" fmla="*/ 558800 w 4297186"/>
                <a:gd name="connsiteY173" fmla="*/ 935655 h 1528322"/>
                <a:gd name="connsiteX174" fmla="*/ 338666 w 4297186"/>
                <a:gd name="connsiteY174" fmla="*/ 901788 h 1528322"/>
                <a:gd name="connsiteX175" fmla="*/ 50800 w 4297186"/>
                <a:gd name="connsiteY175" fmla="*/ 647788 h 1528322"/>
                <a:gd name="connsiteX176" fmla="*/ 0 w 4297186"/>
                <a:gd name="connsiteY176" fmla="*/ 529255 h 1528322"/>
                <a:gd name="connsiteX177" fmla="*/ 118533 w 4297186"/>
                <a:gd name="connsiteY177" fmla="*/ 478455 h 1528322"/>
                <a:gd name="connsiteX178" fmla="*/ 423333 w 4297186"/>
                <a:gd name="connsiteY178" fmla="*/ 546188 h 1528322"/>
                <a:gd name="connsiteX179" fmla="*/ 474133 w 4297186"/>
                <a:gd name="connsiteY179" fmla="*/ 613922 h 1528322"/>
                <a:gd name="connsiteX180" fmla="*/ 423333 w 4297186"/>
                <a:gd name="connsiteY180" fmla="*/ 884855 h 1528322"/>
                <a:gd name="connsiteX181" fmla="*/ 338666 w 4297186"/>
                <a:gd name="connsiteY181" fmla="*/ 901788 h 1528322"/>
                <a:gd name="connsiteX182" fmla="*/ 84666 w 4297186"/>
                <a:gd name="connsiteY182" fmla="*/ 800188 h 1528322"/>
                <a:gd name="connsiteX183" fmla="*/ 67733 w 4297186"/>
                <a:gd name="connsiteY183" fmla="*/ 732455 h 1528322"/>
                <a:gd name="connsiteX184" fmla="*/ 101600 w 4297186"/>
                <a:gd name="connsiteY184" fmla="*/ 630855 h 1528322"/>
                <a:gd name="connsiteX185" fmla="*/ 338666 w 4297186"/>
                <a:gd name="connsiteY185" fmla="*/ 580055 h 1528322"/>
                <a:gd name="connsiteX186" fmla="*/ 457200 w 4297186"/>
                <a:gd name="connsiteY186" fmla="*/ 596988 h 1528322"/>
                <a:gd name="connsiteX187" fmla="*/ 491066 w 4297186"/>
                <a:gd name="connsiteY187" fmla="*/ 664722 h 1528322"/>
                <a:gd name="connsiteX188" fmla="*/ 524933 w 4297186"/>
                <a:gd name="connsiteY188" fmla="*/ 834055 h 1528322"/>
                <a:gd name="connsiteX189" fmla="*/ 508000 w 4297186"/>
                <a:gd name="connsiteY189" fmla="*/ 1037255 h 1528322"/>
                <a:gd name="connsiteX190" fmla="*/ 440266 w 4297186"/>
                <a:gd name="connsiteY190" fmla="*/ 1138855 h 1528322"/>
                <a:gd name="connsiteX191" fmla="*/ 474133 w 4297186"/>
                <a:gd name="connsiteY191" fmla="*/ 1206588 h 1528322"/>
                <a:gd name="connsiteX192" fmla="*/ 660400 w 4297186"/>
                <a:gd name="connsiteY192" fmla="*/ 1088055 h 1528322"/>
                <a:gd name="connsiteX193" fmla="*/ 694266 w 4297186"/>
                <a:gd name="connsiteY193" fmla="*/ 935655 h 1528322"/>
                <a:gd name="connsiteX194" fmla="*/ 677333 w 4297186"/>
                <a:gd name="connsiteY194" fmla="*/ 681655 h 1528322"/>
                <a:gd name="connsiteX195" fmla="*/ 643466 w 4297186"/>
                <a:gd name="connsiteY195" fmla="*/ 563122 h 1528322"/>
                <a:gd name="connsiteX196" fmla="*/ 423333 w 4297186"/>
                <a:gd name="connsiteY196" fmla="*/ 326055 h 1528322"/>
                <a:gd name="connsiteX197" fmla="*/ 389466 w 4297186"/>
                <a:gd name="connsiteY197" fmla="*/ 275255 h 1528322"/>
                <a:gd name="connsiteX198" fmla="*/ 795866 w 4297186"/>
                <a:gd name="connsiteY198" fmla="*/ 292188 h 1528322"/>
                <a:gd name="connsiteX199" fmla="*/ 1405466 w 4297186"/>
                <a:gd name="connsiteY199" fmla="*/ 529255 h 1528322"/>
                <a:gd name="connsiteX200" fmla="*/ 1507066 w 4297186"/>
                <a:gd name="connsiteY200" fmla="*/ 596988 h 1528322"/>
                <a:gd name="connsiteX201" fmla="*/ 1574800 w 4297186"/>
                <a:gd name="connsiteY201" fmla="*/ 664722 h 1528322"/>
                <a:gd name="connsiteX202" fmla="*/ 1574800 w 4297186"/>
                <a:gd name="connsiteY202" fmla="*/ 1071122 h 1528322"/>
                <a:gd name="connsiteX203" fmla="*/ 1473200 w 4297186"/>
                <a:gd name="connsiteY203" fmla="*/ 1121922 h 1528322"/>
                <a:gd name="connsiteX204" fmla="*/ 965200 w 4297186"/>
                <a:gd name="connsiteY204" fmla="*/ 1020322 h 1528322"/>
                <a:gd name="connsiteX205" fmla="*/ 931333 w 4297186"/>
                <a:gd name="connsiteY205" fmla="*/ 952588 h 1528322"/>
                <a:gd name="connsiteX206" fmla="*/ 965200 w 4297186"/>
                <a:gd name="connsiteY206" fmla="*/ 630855 h 1528322"/>
                <a:gd name="connsiteX207" fmla="*/ 1049866 w 4297186"/>
                <a:gd name="connsiteY207" fmla="*/ 613922 h 1528322"/>
                <a:gd name="connsiteX208" fmla="*/ 1405466 w 4297186"/>
                <a:gd name="connsiteY208" fmla="*/ 715522 h 1528322"/>
                <a:gd name="connsiteX209" fmla="*/ 1456266 w 4297186"/>
                <a:gd name="connsiteY209" fmla="*/ 834055 h 1528322"/>
                <a:gd name="connsiteX210" fmla="*/ 1422400 w 4297186"/>
                <a:gd name="connsiteY210" fmla="*/ 1054188 h 1528322"/>
                <a:gd name="connsiteX211" fmla="*/ 1320800 w 4297186"/>
                <a:gd name="connsiteY211" fmla="*/ 1189655 h 1528322"/>
                <a:gd name="connsiteX212" fmla="*/ 1219200 w 4297186"/>
                <a:gd name="connsiteY212" fmla="*/ 1308188 h 1528322"/>
                <a:gd name="connsiteX213" fmla="*/ 1422400 w 4297186"/>
                <a:gd name="connsiteY213" fmla="*/ 1325122 h 1528322"/>
                <a:gd name="connsiteX214" fmla="*/ 1693333 w 4297186"/>
                <a:gd name="connsiteY214" fmla="*/ 1342055 h 1528322"/>
                <a:gd name="connsiteX215" fmla="*/ 1896533 w 4297186"/>
                <a:gd name="connsiteY215" fmla="*/ 1375922 h 1528322"/>
                <a:gd name="connsiteX216" fmla="*/ 2015066 w 4297186"/>
                <a:gd name="connsiteY216" fmla="*/ 1342055 h 1528322"/>
                <a:gd name="connsiteX217" fmla="*/ 2032000 w 4297186"/>
                <a:gd name="connsiteY217" fmla="*/ 1274322 h 1528322"/>
                <a:gd name="connsiteX218" fmla="*/ 2048933 w 4297186"/>
                <a:gd name="connsiteY218" fmla="*/ 1172722 h 1528322"/>
                <a:gd name="connsiteX219" fmla="*/ 2133600 w 4297186"/>
                <a:gd name="connsiteY219" fmla="*/ 664722 h 1528322"/>
                <a:gd name="connsiteX220" fmla="*/ 2201333 w 4297186"/>
                <a:gd name="connsiteY220" fmla="*/ 647788 h 1528322"/>
                <a:gd name="connsiteX221" fmla="*/ 2489200 w 4297186"/>
                <a:gd name="connsiteY221" fmla="*/ 715522 h 1528322"/>
                <a:gd name="connsiteX222" fmla="*/ 2895600 w 4297186"/>
                <a:gd name="connsiteY222" fmla="*/ 952588 h 1528322"/>
                <a:gd name="connsiteX223" fmla="*/ 2980266 w 4297186"/>
                <a:gd name="connsiteY223" fmla="*/ 1121922 h 1528322"/>
                <a:gd name="connsiteX224" fmla="*/ 2997200 w 4297186"/>
                <a:gd name="connsiteY224" fmla="*/ 1223522 h 1528322"/>
                <a:gd name="connsiteX225" fmla="*/ 3031066 w 4297186"/>
                <a:gd name="connsiteY225" fmla="*/ 1528322 h 1528322"/>
                <a:gd name="connsiteX226" fmla="*/ 3183466 w 4297186"/>
                <a:gd name="connsiteY226" fmla="*/ 1375922 h 1528322"/>
                <a:gd name="connsiteX227" fmla="*/ 3386666 w 4297186"/>
                <a:gd name="connsiteY227" fmla="*/ 1206588 h 1528322"/>
                <a:gd name="connsiteX228" fmla="*/ 3420533 w 4297186"/>
                <a:gd name="connsiteY228" fmla="*/ 1138855 h 1528322"/>
                <a:gd name="connsiteX229" fmla="*/ 3403600 w 4297186"/>
                <a:gd name="connsiteY229" fmla="*/ 1071122 h 1528322"/>
                <a:gd name="connsiteX230" fmla="*/ 3369733 w 4297186"/>
                <a:gd name="connsiteY230" fmla="*/ 1223522 h 1528322"/>
                <a:gd name="connsiteX231" fmla="*/ 3386666 w 4297186"/>
                <a:gd name="connsiteY231" fmla="*/ 1358988 h 1528322"/>
                <a:gd name="connsiteX232" fmla="*/ 3471333 w 4297186"/>
                <a:gd name="connsiteY232" fmla="*/ 1257388 h 1528322"/>
                <a:gd name="connsiteX233" fmla="*/ 3437466 w 4297186"/>
                <a:gd name="connsiteY233" fmla="*/ 935655 h 1528322"/>
                <a:gd name="connsiteX234" fmla="*/ 3386666 w 4297186"/>
                <a:gd name="connsiteY234" fmla="*/ 884855 h 1528322"/>
                <a:gd name="connsiteX235" fmla="*/ 3302000 w 4297186"/>
                <a:gd name="connsiteY235" fmla="*/ 969522 h 1528322"/>
                <a:gd name="connsiteX236" fmla="*/ 3386666 w 4297186"/>
                <a:gd name="connsiteY236" fmla="*/ 1240455 h 1528322"/>
                <a:gd name="connsiteX237" fmla="*/ 3454400 w 4297186"/>
                <a:gd name="connsiteY237" fmla="*/ 1257388 h 1528322"/>
                <a:gd name="connsiteX238" fmla="*/ 3691466 w 4297186"/>
                <a:gd name="connsiteY238" fmla="*/ 1206588 h 1528322"/>
                <a:gd name="connsiteX239" fmla="*/ 3708400 w 4297186"/>
                <a:gd name="connsiteY239" fmla="*/ 1155788 h 1528322"/>
                <a:gd name="connsiteX240" fmla="*/ 3691466 w 4297186"/>
                <a:gd name="connsiteY240" fmla="*/ 918722 h 1528322"/>
                <a:gd name="connsiteX241" fmla="*/ 3725333 w 4297186"/>
                <a:gd name="connsiteY241" fmla="*/ 1054188 h 1528322"/>
                <a:gd name="connsiteX242" fmla="*/ 3776133 w 4297186"/>
                <a:gd name="connsiteY242" fmla="*/ 1121922 h 1528322"/>
                <a:gd name="connsiteX243" fmla="*/ 3911600 w 4297186"/>
                <a:gd name="connsiteY243" fmla="*/ 1206588 h 1528322"/>
                <a:gd name="connsiteX244" fmla="*/ 4047066 w 4297186"/>
                <a:gd name="connsiteY244" fmla="*/ 1104988 h 1528322"/>
                <a:gd name="connsiteX245" fmla="*/ 4080933 w 4297186"/>
                <a:gd name="connsiteY245" fmla="*/ 1020322 h 1528322"/>
                <a:gd name="connsiteX246" fmla="*/ 4080933 w 4297186"/>
                <a:gd name="connsiteY246" fmla="*/ 681655 h 1528322"/>
                <a:gd name="connsiteX247" fmla="*/ 3979333 w 4297186"/>
                <a:gd name="connsiteY247" fmla="*/ 715522 h 1528322"/>
                <a:gd name="connsiteX248" fmla="*/ 4199466 w 4297186"/>
                <a:gd name="connsiteY248" fmla="*/ 732455 h 1528322"/>
                <a:gd name="connsiteX249" fmla="*/ 4284133 w 4297186"/>
                <a:gd name="connsiteY249" fmla="*/ 563122 h 1528322"/>
                <a:gd name="connsiteX250" fmla="*/ 4267200 w 4297186"/>
                <a:gd name="connsiteY250" fmla="*/ 376855 h 1528322"/>
                <a:gd name="connsiteX251" fmla="*/ 3759200 w 4297186"/>
                <a:gd name="connsiteY251" fmla="*/ 461522 h 1528322"/>
                <a:gd name="connsiteX252" fmla="*/ 3742266 w 4297186"/>
                <a:gd name="connsiteY252" fmla="*/ 529255 h 1528322"/>
                <a:gd name="connsiteX253" fmla="*/ 3776133 w 4297186"/>
                <a:gd name="connsiteY253" fmla="*/ 800188 h 1528322"/>
                <a:gd name="connsiteX254" fmla="*/ 3691466 w 4297186"/>
                <a:gd name="connsiteY254" fmla="*/ 834055 h 1528322"/>
                <a:gd name="connsiteX255" fmla="*/ 3454400 w 4297186"/>
                <a:gd name="connsiteY255" fmla="*/ 800188 h 1528322"/>
                <a:gd name="connsiteX256" fmla="*/ 3285066 w 4297186"/>
                <a:gd name="connsiteY256" fmla="*/ 647788 h 1528322"/>
                <a:gd name="connsiteX257" fmla="*/ 3183466 w 4297186"/>
                <a:gd name="connsiteY257" fmla="*/ 478455 h 1528322"/>
                <a:gd name="connsiteX258" fmla="*/ 3217333 w 4297186"/>
                <a:gd name="connsiteY258" fmla="*/ 309122 h 1528322"/>
                <a:gd name="connsiteX259" fmla="*/ 3623733 w 4297186"/>
                <a:gd name="connsiteY259" fmla="*/ 393788 h 1528322"/>
                <a:gd name="connsiteX260" fmla="*/ 3674533 w 4297186"/>
                <a:gd name="connsiteY260" fmla="*/ 495388 h 1528322"/>
                <a:gd name="connsiteX261" fmla="*/ 3657600 w 4297186"/>
                <a:gd name="connsiteY261" fmla="*/ 580055 h 1528322"/>
                <a:gd name="connsiteX262" fmla="*/ 3589866 w 4297186"/>
                <a:gd name="connsiteY262" fmla="*/ 512322 h 1528322"/>
                <a:gd name="connsiteX263" fmla="*/ 3420533 w 4297186"/>
                <a:gd name="connsiteY263" fmla="*/ 376855 h 1528322"/>
                <a:gd name="connsiteX264" fmla="*/ 3285066 w 4297186"/>
                <a:gd name="connsiteY264" fmla="*/ 224455 h 1528322"/>
                <a:gd name="connsiteX265" fmla="*/ 3064933 w 4297186"/>
                <a:gd name="connsiteY265" fmla="*/ 88988 h 1528322"/>
                <a:gd name="connsiteX266" fmla="*/ 2878666 w 4297186"/>
                <a:gd name="connsiteY266" fmla="*/ 105922 h 1528322"/>
                <a:gd name="connsiteX267" fmla="*/ 2777066 w 4297186"/>
                <a:gd name="connsiteY267" fmla="*/ 139788 h 1528322"/>
                <a:gd name="connsiteX268" fmla="*/ 2658533 w 4297186"/>
                <a:gd name="connsiteY268" fmla="*/ 156722 h 1528322"/>
                <a:gd name="connsiteX269" fmla="*/ 2556933 w 4297186"/>
                <a:gd name="connsiteY269" fmla="*/ 207522 h 1528322"/>
                <a:gd name="connsiteX270" fmla="*/ 2506133 w 4297186"/>
                <a:gd name="connsiteY270" fmla="*/ 241388 h 1528322"/>
                <a:gd name="connsiteX271" fmla="*/ 2472266 w 4297186"/>
                <a:gd name="connsiteY271" fmla="*/ 376855 h 1528322"/>
                <a:gd name="connsiteX272" fmla="*/ 2455333 w 4297186"/>
                <a:gd name="connsiteY272" fmla="*/ 427655 h 1528322"/>
                <a:gd name="connsiteX273" fmla="*/ 2404533 w 4297186"/>
                <a:gd name="connsiteY273" fmla="*/ 410722 h 1528322"/>
                <a:gd name="connsiteX274" fmla="*/ 2302933 w 4297186"/>
                <a:gd name="connsiteY274" fmla="*/ 224455 h 1528322"/>
                <a:gd name="connsiteX275" fmla="*/ 2624666 w 4297186"/>
                <a:gd name="connsiteY275" fmla="*/ 122855 h 1528322"/>
                <a:gd name="connsiteX276" fmla="*/ 2912533 w 4297186"/>
                <a:gd name="connsiteY276" fmla="*/ 292188 h 1528322"/>
                <a:gd name="connsiteX277" fmla="*/ 2963333 w 4297186"/>
                <a:gd name="connsiteY277" fmla="*/ 376855 h 1528322"/>
                <a:gd name="connsiteX278" fmla="*/ 2997200 w 4297186"/>
                <a:gd name="connsiteY278" fmla="*/ 427655 h 1528322"/>
                <a:gd name="connsiteX279" fmla="*/ 2980266 w 4297186"/>
                <a:gd name="connsiteY279" fmla="*/ 546188 h 1528322"/>
                <a:gd name="connsiteX280" fmla="*/ 2556933 w 4297186"/>
                <a:gd name="connsiteY280" fmla="*/ 444588 h 1528322"/>
                <a:gd name="connsiteX281" fmla="*/ 2438400 w 4297186"/>
                <a:gd name="connsiteY281" fmla="*/ 376855 h 1528322"/>
                <a:gd name="connsiteX282" fmla="*/ 2421466 w 4297186"/>
                <a:gd name="connsiteY282" fmla="*/ 326055 h 1528322"/>
                <a:gd name="connsiteX283" fmla="*/ 2489200 w 4297186"/>
                <a:gd name="connsiteY283" fmla="*/ 309122 h 1528322"/>
                <a:gd name="connsiteX284" fmla="*/ 2692400 w 4297186"/>
                <a:gd name="connsiteY284" fmla="*/ 342988 h 1528322"/>
                <a:gd name="connsiteX285" fmla="*/ 3031066 w 4297186"/>
                <a:gd name="connsiteY285" fmla="*/ 546188 h 1528322"/>
                <a:gd name="connsiteX286" fmla="*/ 3064933 w 4297186"/>
                <a:gd name="connsiteY286" fmla="*/ 596988 h 1528322"/>
                <a:gd name="connsiteX287" fmla="*/ 3014133 w 4297186"/>
                <a:gd name="connsiteY287" fmla="*/ 698588 h 1528322"/>
                <a:gd name="connsiteX288" fmla="*/ 2777066 w 4297186"/>
                <a:gd name="connsiteY288" fmla="*/ 749388 h 1528322"/>
                <a:gd name="connsiteX289" fmla="*/ 2048933 w 4297186"/>
                <a:gd name="connsiteY289" fmla="*/ 546188 h 1528322"/>
                <a:gd name="connsiteX290" fmla="*/ 1913466 w 4297186"/>
                <a:gd name="connsiteY290" fmla="*/ 427655 h 1528322"/>
                <a:gd name="connsiteX291" fmla="*/ 1862666 w 4297186"/>
                <a:gd name="connsiteY291" fmla="*/ 342988 h 1528322"/>
                <a:gd name="connsiteX292" fmla="*/ 2133600 w 4297186"/>
                <a:gd name="connsiteY292" fmla="*/ 342988 h 1528322"/>
                <a:gd name="connsiteX293" fmla="*/ 2167466 w 4297186"/>
                <a:gd name="connsiteY293" fmla="*/ 427655 h 1528322"/>
                <a:gd name="connsiteX294" fmla="*/ 2150533 w 4297186"/>
                <a:gd name="connsiteY294" fmla="*/ 580055 h 1528322"/>
                <a:gd name="connsiteX295" fmla="*/ 2082800 w 4297186"/>
                <a:gd name="connsiteY295" fmla="*/ 596988 h 1528322"/>
                <a:gd name="connsiteX296" fmla="*/ 1930400 w 4297186"/>
                <a:gd name="connsiteY296" fmla="*/ 529255 h 1528322"/>
                <a:gd name="connsiteX297" fmla="*/ 1845733 w 4297186"/>
                <a:gd name="connsiteY297" fmla="*/ 444588 h 1528322"/>
                <a:gd name="connsiteX298" fmla="*/ 1794933 w 4297186"/>
                <a:gd name="connsiteY298" fmla="*/ 309122 h 1528322"/>
                <a:gd name="connsiteX299" fmla="*/ 1727200 w 4297186"/>
                <a:gd name="connsiteY299" fmla="*/ 156722 h 1528322"/>
                <a:gd name="connsiteX300" fmla="*/ 1727200 w 4297186"/>
                <a:gd name="connsiteY300" fmla="*/ 4322 h 1528322"/>
                <a:gd name="connsiteX301" fmla="*/ 1862666 w 4297186"/>
                <a:gd name="connsiteY301" fmla="*/ 21255 h 1528322"/>
                <a:gd name="connsiteX302" fmla="*/ 1879600 w 4297186"/>
                <a:gd name="connsiteY302" fmla="*/ 72055 h 1528322"/>
                <a:gd name="connsiteX303" fmla="*/ 1862666 w 4297186"/>
                <a:gd name="connsiteY303" fmla="*/ 207522 h 1528322"/>
                <a:gd name="connsiteX304" fmla="*/ 1811866 w 4297186"/>
                <a:gd name="connsiteY304" fmla="*/ 224455 h 1528322"/>
                <a:gd name="connsiteX305" fmla="*/ 1693333 w 4297186"/>
                <a:gd name="connsiteY305" fmla="*/ 241388 h 1528322"/>
                <a:gd name="connsiteX306" fmla="*/ 1405466 w 4297186"/>
                <a:gd name="connsiteY306" fmla="*/ 224455 h 1528322"/>
                <a:gd name="connsiteX307" fmla="*/ 1337733 w 4297186"/>
                <a:gd name="connsiteY307" fmla="*/ 156722 h 1528322"/>
                <a:gd name="connsiteX308" fmla="*/ 1405466 w 4297186"/>
                <a:gd name="connsiteY308" fmla="*/ 105922 h 1528322"/>
                <a:gd name="connsiteX309" fmla="*/ 1659466 w 4297186"/>
                <a:gd name="connsiteY309" fmla="*/ 139788 h 1528322"/>
                <a:gd name="connsiteX310" fmla="*/ 1710266 w 4297186"/>
                <a:gd name="connsiteY310" fmla="*/ 156722 h 1528322"/>
                <a:gd name="connsiteX311" fmla="*/ 1744133 w 4297186"/>
                <a:gd name="connsiteY311" fmla="*/ 224455 h 1528322"/>
                <a:gd name="connsiteX312" fmla="*/ 1710266 w 4297186"/>
                <a:gd name="connsiteY312" fmla="*/ 359922 h 1528322"/>
                <a:gd name="connsiteX313" fmla="*/ 1591733 w 4297186"/>
                <a:gd name="connsiteY313" fmla="*/ 427655 h 1528322"/>
                <a:gd name="connsiteX314" fmla="*/ 1354666 w 4297186"/>
                <a:gd name="connsiteY314" fmla="*/ 376855 h 1528322"/>
                <a:gd name="connsiteX315" fmla="*/ 1303866 w 4297186"/>
                <a:gd name="connsiteY315" fmla="*/ 292188 h 1528322"/>
                <a:gd name="connsiteX316" fmla="*/ 1354666 w 4297186"/>
                <a:gd name="connsiteY316" fmla="*/ 173655 h 1528322"/>
                <a:gd name="connsiteX317" fmla="*/ 1507066 w 4297186"/>
                <a:gd name="connsiteY317" fmla="*/ 241388 h 1528322"/>
                <a:gd name="connsiteX318" fmla="*/ 1524000 w 4297186"/>
                <a:gd name="connsiteY318" fmla="*/ 292188 h 1528322"/>
                <a:gd name="connsiteX319" fmla="*/ 1507066 w 4297186"/>
                <a:gd name="connsiteY319" fmla="*/ 444588 h 1528322"/>
                <a:gd name="connsiteX320" fmla="*/ 1371600 w 4297186"/>
                <a:gd name="connsiteY320" fmla="*/ 495388 h 1528322"/>
                <a:gd name="connsiteX321" fmla="*/ 1134533 w 4297186"/>
                <a:gd name="connsiteY321" fmla="*/ 478455 h 1528322"/>
                <a:gd name="connsiteX322" fmla="*/ 1083733 w 4297186"/>
                <a:gd name="connsiteY322" fmla="*/ 495388 h 1528322"/>
                <a:gd name="connsiteX323" fmla="*/ 880533 w 4297186"/>
                <a:gd name="connsiteY323" fmla="*/ 918722 h 1528322"/>
                <a:gd name="connsiteX324" fmla="*/ 812800 w 4297186"/>
                <a:gd name="connsiteY324" fmla="*/ 935655 h 1528322"/>
                <a:gd name="connsiteX325" fmla="*/ 694266 w 4297186"/>
                <a:gd name="connsiteY325" fmla="*/ 918722 h 1528322"/>
                <a:gd name="connsiteX326" fmla="*/ 592666 w 4297186"/>
                <a:gd name="connsiteY326" fmla="*/ 817122 h 1528322"/>
                <a:gd name="connsiteX327" fmla="*/ 541866 w 4297186"/>
                <a:gd name="connsiteY327" fmla="*/ 783255 h 1528322"/>
                <a:gd name="connsiteX328" fmla="*/ 457200 w 4297186"/>
                <a:gd name="connsiteY328" fmla="*/ 850988 h 1528322"/>
                <a:gd name="connsiteX329" fmla="*/ 406400 w 4297186"/>
                <a:gd name="connsiteY329" fmla="*/ 986455 h 1528322"/>
                <a:gd name="connsiteX330" fmla="*/ 304800 w 4297186"/>
                <a:gd name="connsiteY330" fmla="*/ 1155788 h 1528322"/>
                <a:gd name="connsiteX331" fmla="*/ 169333 w 4297186"/>
                <a:gd name="connsiteY331" fmla="*/ 1138855 h 1528322"/>
                <a:gd name="connsiteX332" fmla="*/ 101600 w 4297186"/>
                <a:gd name="connsiteY332" fmla="*/ 1037255 h 1528322"/>
                <a:gd name="connsiteX333" fmla="*/ 67733 w 4297186"/>
                <a:gd name="connsiteY333" fmla="*/ 986455 h 1528322"/>
                <a:gd name="connsiteX334" fmla="*/ 50800 w 4297186"/>
                <a:gd name="connsiteY334" fmla="*/ 935655 h 1528322"/>
                <a:gd name="connsiteX335" fmla="*/ 440266 w 4297186"/>
                <a:gd name="connsiteY335" fmla="*/ 834055 h 1528322"/>
                <a:gd name="connsiteX336" fmla="*/ 626533 w 4297186"/>
                <a:gd name="connsiteY336" fmla="*/ 901788 h 1528322"/>
                <a:gd name="connsiteX337" fmla="*/ 677333 w 4297186"/>
                <a:gd name="connsiteY337" fmla="*/ 935655 h 1528322"/>
                <a:gd name="connsiteX338" fmla="*/ 728133 w 4297186"/>
                <a:gd name="connsiteY338" fmla="*/ 1054188 h 1528322"/>
                <a:gd name="connsiteX339" fmla="*/ 711200 w 4297186"/>
                <a:gd name="connsiteY339" fmla="*/ 1121922 h 1528322"/>
                <a:gd name="connsiteX340" fmla="*/ 694266 w 4297186"/>
                <a:gd name="connsiteY340" fmla="*/ 1172722 h 1528322"/>
                <a:gd name="connsiteX341" fmla="*/ 592666 w 4297186"/>
                <a:gd name="connsiteY341" fmla="*/ 1155788 h 1528322"/>
                <a:gd name="connsiteX342" fmla="*/ 558800 w 4297186"/>
                <a:gd name="connsiteY342" fmla="*/ 1104988 h 1528322"/>
                <a:gd name="connsiteX343" fmla="*/ 575733 w 4297186"/>
                <a:gd name="connsiteY343" fmla="*/ 817122 h 1528322"/>
                <a:gd name="connsiteX344" fmla="*/ 660400 w 4297186"/>
                <a:gd name="connsiteY344" fmla="*/ 800188 h 1528322"/>
                <a:gd name="connsiteX345" fmla="*/ 1066800 w 4297186"/>
                <a:gd name="connsiteY345" fmla="*/ 901788 h 1528322"/>
                <a:gd name="connsiteX346" fmla="*/ 1083733 w 4297186"/>
                <a:gd name="connsiteY346" fmla="*/ 952588 h 1528322"/>
                <a:gd name="connsiteX347" fmla="*/ 1066800 w 4297186"/>
                <a:gd name="connsiteY347" fmla="*/ 1104988 h 1528322"/>
                <a:gd name="connsiteX348" fmla="*/ 948266 w 4297186"/>
                <a:gd name="connsiteY348" fmla="*/ 986455 h 1528322"/>
                <a:gd name="connsiteX349" fmla="*/ 863600 w 4297186"/>
                <a:gd name="connsiteY349" fmla="*/ 867922 h 1528322"/>
                <a:gd name="connsiteX350" fmla="*/ 812800 w 4297186"/>
                <a:gd name="connsiteY350" fmla="*/ 749388 h 1528322"/>
                <a:gd name="connsiteX351" fmla="*/ 762000 w 4297186"/>
                <a:gd name="connsiteY351" fmla="*/ 698588 h 1528322"/>
                <a:gd name="connsiteX352" fmla="*/ 694266 w 4297186"/>
                <a:gd name="connsiteY352" fmla="*/ 563122 h 1528322"/>
                <a:gd name="connsiteX353" fmla="*/ 626533 w 4297186"/>
                <a:gd name="connsiteY353" fmla="*/ 444588 h 1528322"/>
                <a:gd name="connsiteX354" fmla="*/ 372533 w 4297186"/>
                <a:gd name="connsiteY354" fmla="*/ 529255 h 1528322"/>
                <a:gd name="connsiteX355" fmla="*/ 321733 w 4297186"/>
                <a:gd name="connsiteY355" fmla="*/ 613922 h 1528322"/>
                <a:gd name="connsiteX356" fmla="*/ 474133 w 4297186"/>
                <a:gd name="connsiteY356" fmla="*/ 867922 h 1528322"/>
                <a:gd name="connsiteX357" fmla="*/ 524933 w 4297186"/>
                <a:gd name="connsiteY357" fmla="*/ 817122 h 1528322"/>
                <a:gd name="connsiteX358" fmla="*/ 643466 w 4297186"/>
                <a:gd name="connsiteY358" fmla="*/ 918722 h 1528322"/>
                <a:gd name="connsiteX359" fmla="*/ 745066 w 4297186"/>
                <a:gd name="connsiteY359" fmla="*/ 1003388 h 1528322"/>
                <a:gd name="connsiteX360" fmla="*/ 795866 w 4297186"/>
                <a:gd name="connsiteY360" fmla="*/ 1071122 h 1528322"/>
                <a:gd name="connsiteX361" fmla="*/ 948266 w 4297186"/>
                <a:gd name="connsiteY361" fmla="*/ 1155788 h 1528322"/>
                <a:gd name="connsiteX362" fmla="*/ 1016000 w 4297186"/>
                <a:gd name="connsiteY362" fmla="*/ 1206588 h 1528322"/>
                <a:gd name="connsiteX363" fmla="*/ 1066800 w 4297186"/>
                <a:gd name="connsiteY363" fmla="*/ 1223522 h 1528322"/>
                <a:gd name="connsiteX364" fmla="*/ 1117600 w 4297186"/>
                <a:gd name="connsiteY364" fmla="*/ 1257388 h 1528322"/>
                <a:gd name="connsiteX365" fmla="*/ 1405466 w 4297186"/>
                <a:gd name="connsiteY365" fmla="*/ 1240455 h 1528322"/>
                <a:gd name="connsiteX366" fmla="*/ 1473200 w 4297186"/>
                <a:gd name="connsiteY366" fmla="*/ 1172722 h 1528322"/>
                <a:gd name="connsiteX367" fmla="*/ 1168400 w 4297186"/>
                <a:gd name="connsiteY367" fmla="*/ 1240455 h 1528322"/>
                <a:gd name="connsiteX368" fmla="*/ 1083733 w 4297186"/>
                <a:gd name="connsiteY368" fmla="*/ 1257388 h 1528322"/>
                <a:gd name="connsiteX369" fmla="*/ 1032933 w 4297186"/>
                <a:gd name="connsiteY369" fmla="*/ 1274322 h 1528322"/>
                <a:gd name="connsiteX370" fmla="*/ 863600 w 4297186"/>
                <a:gd name="connsiteY370" fmla="*/ 1325122 h 1528322"/>
                <a:gd name="connsiteX371" fmla="*/ 745066 w 4297186"/>
                <a:gd name="connsiteY371" fmla="*/ 1308188 h 1528322"/>
                <a:gd name="connsiteX372" fmla="*/ 728133 w 4297186"/>
                <a:gd name="connsiteY372" fmla="*/ 1257388 h 1528322"/>
                <a:gd name="connsiteX373" fmla="*/ 745066 w 4297186"/>
                <a:gd name="connsiteY373" fmla="*/ 1121922 h 1528322"/>
                <a:gd name="connsiteX374" fmla="*/ 982133 w 4297186"/>
                <a:gd name="connsiteY374" fmla="*/ 1037255 h 1528322"/>
                <a:gd name="connsiteX375" fmla="*/ 1371600 w 4297186"/>
                <a:gd name="connsiteY375" fmla="*/ 1054188 h 1528322"/>
                <a:gd name="connsiteX376" fmla="*/ 1574800 w 4297186"/>
                <a:gd name="connsiteY376" fmla="*/ 1088055 h 1528322"/>
                <a:gd name="connsiteX377" fmla="*/ 2015066 w 4297186"/>
                <a:gd name="connsiteY377" fmla="*/ 1223522 h 1528322"/>
                <a:gd name="connsiteX378" fmla="*/ 2150533 w 4297186"/>
                <a:gd name="connsiteY378" fmla="*/ 1308188 h 1528322"/>
                <a:gd name="connsiteX379" fmla="*/ 2201333 w 4297186"/>
                <a:gd name="connsiteY379" fmla="*/ 1375922 h 1528322"/>
                <a:gd name="connsiteX380" fmla="*/ 2269066 w 4297186"/>
                <a:gd name="connsiteY380" fmla="*/ 1308188 h 1528322"/>
                <a:gd name="connsiteX381" fmla="*/ 2319866 w 4297186"/>
                <a:gd name="connsiteY381" fmla="*/ 1155788 h 1528322"/>
                <a:gd name="connsiteX382" fmla="*/ 2370666 w 4297186"/>
                <a:gd name="connsiteY382" fmla="*/ 901788 h 1528322"/>
                <a:gd name="connsiteX383" fmla="*/ 2336800 w 4297186"/>
                <a:gd name="connsiteY383" fmla="*/ 732455 h 1528322"/>
                <a:gd name="connsiteX384" fmla="*/ 2252133 w 4297186"/>
                <a:gd name="connsiteY384" fmla="*/ 715522 h 1528322"/>
                <a:gd name="connsiteX385" fmla="*/ 2201333 w 4297186"/>
                <a:gd name="connsiteY385" fmla="*/ 698588 h 1528322"/>
                <a:gd name="connsiteX386" fmla="*/ 2082800 w 4297186"/>
                <a:gd name="connsiteY386" fmla="*/ 664722 h 1528322"/>
                <a:gd name="connsiteX387" fmla="*/ 1981200 w 4297186"/>
                <a:gd name="connsiteY387" fmla="*/ 884855 h 1528322"/>
                <a:gd name="connsiteX388" fmla="*/ 1964266 w 4297186"/>
                <a:gd name="connsiteY388" fmla="*/ 1054188 h 1528322"/>
                <a:gd name="connsiteX389" fmla="*/ 1879600 w 4297186"/>
                <a:gd name="connsiteY389" fmla="*/ 1104988 h 1528322"/>
                <a:gd name="connsiteX390" fmla="*/ 1625600 w 4297186"/>
                <a:gd name="connsiteY390" fmla="*/ 1020322 h 1528322"/>
                <a:gd name="connsiteX391" fmla="*/ 1574800 w 4297186"/>
                <a:gd name="connsiteY391" fmla="*/ 952588 h 1528322"/>
                <a:gd name="connsiteX392" fmla="*/ 1557866 w 4297186"/>
                <a:gd name="connsiteY392" fmla="*/ 850988 h 1528322"/>
                <a:gd name="connsiteX393" fmla="*/ 1828800 w 4297186"/>
                <a:gd name="connsiteY393" fmla="*/ 732455 h 1528322"/>
                <a:gd name="connsiteX394" fmla="*/ 2302933 w 4297186"/>
                <a:gd name="connsiteY394" fmla="*/ 867922 h 1528322"/>
                <a:gd name="connsiteX395" fmla="*/ 2421466 w 4297186"/>
                <a:gd name="connsiteY395" fmla="*/ 1054188 h 1528322"/>
                <a:gd name="connsiteX396" fmla="*/ 2523066 w 4297186"/>
                <a:gd name="connsiteY396" fmla="*/ 1155788 h 1528322"/>
                <a:gd name="connsiteX397" fmla="*/ 3200400 w 4297186"/>
                <a:gd name="connsiteY397" fmla="*/ 1189655 h 1528322"/>
                <a:gd name="connsiteX398" fmla="*/ 3234266 w 4297186"/>
                <a:gd name="connsiteY398" fmla="*/ 1291255 h 1528322"/>
                <a:gd name="connsiteX399" fmla="*/ 3166533 w 4297186"/>
                <a:gd name="connsiteY399" fmla="*/ 1325122 h 1528322"/>
                <a:gd name="connsiteX400" fmla="*/ 2472266 w 4297186"/>
                <a:gd name="connsiteY400" fmla="*/ 1274322 h 1528322"/>
                <a:gd name="connsiteX401" fmla="*/ 2573866 w 4297186"/>
                <a:gd name="connsiteY401" fmla="*/ 1155788 h 1528322"/>
                <a:gd name="connsiteX402" fmla="*/ 3115733 w 4297186"/>
                <a:gd name="connsiteY402" fmla="*/ 1291255 h 1528322"/>
                <a:gd name="connsiteX403" fmla="*/ 3149600 w 4297186"/>
                <a:gd name="connsiteY403" fmla="*/ 1358988 h 1528322"/>
                <a:gd name="connsiteX404" fmla="*/ 3454400 w 4297186"/>
                <a:gd name="connsiteY404" fmla="*/ 1342055 h 1528322"/>
                <a:gd name="connsiteX405" fmla="*/ 3522133 w 4297186"/>
                <a:gd name="connsiteY405" fmla="*/ 1308188 h 1528322"/>
                <a:gd name="connsiteX406" fmla="*/ 3640666 w 4297186"/>
                <a:gd name="connsiteY406" fmla="*/ 1206588 h 1528322"/>
                <a:gd name="connsiteX407" fmla="*/ 3674533 w 4297186"/>
                <a:gd name="connsiteY407" fmla="*/ 1155788 h 1528322"/>
                <a:gd name="connsiteX408" fmla="*/ 3725333 w 4297186"/>
                <a:gd name="connsiteY408" fmla="*/ 1189655 h 1528322"/>
                <a:gd name="connsiteX409" fmla="*/ 4013200 w 4297186"/>
                <a:gd name="connsiteY409" fmla="*/ 1189655 h 1528322"/>
                <a:gd name="connsiteX410" fmla="*/ 4182533 w 4297186"/>
                <a:gd name="connsiteY410" fmla="*/ 1003388 h 1528322"/>
                <a:gd name="connsiteX411" fmla="*/ 4165600 w 4297186"/>
                <a:gd name="connsiteY411" fmla="*/ 918722 h 1528322"/>
                <a:gd name="connsiteX412" fmla="*/ 3843866 w 4297186"/>
                <a:gd name="connsiteY412" fmla="*/ 969522 h 1528322"/>
                <a:gd name="connsiteX413" fmla="*/ 3793066 w 4297186"/>
                <a:gd name="connsiteY413" fmla="*/ 986455 h 1528322"/>
                <a:gd name="connsiteX414" fmla="*/ 3742266 w 4297186"/>
                <a:gd name="connsiteY414" fmla="*/ 1037255 h 1528322"/>
                <a:gd name="connsiteX415" fmla="*/ 3403600 w 4297186"/>
                <a:gd name="connsiteY415" fmla="*/ 1054188 h 1528322"/>
                <a:gd name="connsiteX416" fmla="*/ 3386666 w 4297186"/>
                <a:gd name="connsiteY416" fmla="*/ 969522 h 1528322"/>
                <a:gd name="connsiteX417" fmla="*/ 3776133 w 4297186"/>
                <a:gd name="connsiteY417" fmla="*/ 834055 h 1528322"/>
                <a:gd name="connsiteX418" fmla="*/ 3979333 w 4297186"/>
                <a:gd name="connsiteY418" fmla="*/ 952588 h 1528322"/>
                <a:gd name="connsiteX419" fmla="*/ 4165600 w 4297186"/>
                <a:gd name="connsiteY419" fmla="*/ 1206588 h 1528322"/>
                <a:gd name="connsiteX420" fmla="*/ 4199466 w 4297186"/>
                <a:gd name="connsiteY420" fmla="*/ 1257388 h 1528322"/>
                <a:gd name="connsiteX421" fmla="*/ 4216400 w 4297186"/>
                <a:gd name="connsiteY421" fmla="*/ 1138855 h 1528322"/>
                <a:gd name="connsiteX422" fmla="*/ 4182533 w 4297186"/>
                <a:gd name="connsiteY422" fmla="*/ 1020322 h 1528322"/>
                <a:gd name="connsiteX423" fmla="*/ 4148666 w 4297186"/>
                <a:gd name="connsiteY423" fmla="*/ 884855 h 1528322"/>
                <a:gd name="connsiteX424" fmla="*/ 3979333 w 4297186"/>
                <a:gd name="connsiteY424" fmla="*/ 732455 h 1528322"/>
                <a:gd name="connsiteX425" fmla="*/ 3877733 w 4297186"/>
                <a:gd name="connsiteY425" fmla="*/ 664722 h 1528322"/>
                <a:gd name="connsiteX426" fmla="*/ 3759200 w 4297186"/>
                <a:gd name="connsiteY426" fmla="*/ 630855 h 1528322"/>
                <a:gd name="connsiteX427" fmla="*/ 3471333 w 4297186"/>
                <a:gd name="connsiteY427" fmla="*/ 681655 h 1528322"/>
                <a:gd name="connsiteX428" fmla="*/ 3454400 w 4297186"/>
                <a:gd name="connsiteY428" fmla="*/ 766322 h 1528322"/>
                <a:gd name="connsiteX429" fmla="*/ 3776133 w 4297186"/>
                <a:gd name="connsiteY429" fmla="*/ 410722 h 1528322"/>
                <a:gd name="connsiteX430" fmla="*/ 3877733 w 4297186"/>
                <a:gd name="connsiteY430" fmla="*/ 309122 h 1528322"/>
                <a:gd name="connsiteX431" fmla="*/ 3962400 w 4297186"/>
                <a:gd name="connsiteY431" fmla="*/ 410722 h 1528322"/>
                <a:gd name="connsiteX432" fmla="*/ 4013200 w 4297186"/>
                <a:gd name="connsiteY432" fmla="*/ 444588 h 1528322"/>
                <a:gd name="connsiteX433" fmla="*/ 3877733 w 4297186"/>
                <a:gd name="connsiteY433" fmla="*/ 444588 h 1528322"/>
                <a:gd name="connsiteX434" fmla="*/ 3877733 w 4297186"/>
                <a:gd name="connsiteY434" fmla="*/ 427655 h 152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</a:cxnLst>
              <a:rect l="l" t="t" r="r" b="b"/>
              <a:pathLst>
                <a:path w="4297186" h="1528322">
                  <a:moveTo>
                    <a:pt x="524933" y="1172722"/>
                  </a:moveTo>
                  <a:cubicBezTo>
                    <a:pt x="570089" y="1025966"/>
                    <a:pt x="593412" y="870618"/>
                    <a:pt x="660400" y="732455"/>
                  </a:cubicBezTo>
                  <a:cubicBezTo>
                    <a:pt x="686577" y="678465"/>
                    <a:pt x="749298" y="651758"/>
                    <a:pt x="795866" y="613922"/>
                  </a:cubicBezTo>
                  <a:cubicBezTo>
                    <a:pt x="839673" y="578328"/>
                    <a:pt x="882682" y="540941"/>
                    <a:pt x="931333" y="512322"/>
                  </a:cubicBezTo>
                  <a:cubicBezTo>
                    <a:pt x="965451" y="492252"/>
                    <a:pt x="1222215" y="386110"/>
                    <a:pt x="1253066" y="376855"/>
                  </a:cubicBezTo>
                  <a:cubicBezTo>
                    <a:pt x="1308201" y="360315"/>
                    <a:pt x="1366556" y="356949"/>
                    <a:pt x="1422400" y="342988"/>
                  </a:cubicBezTo>
                  <a:cubicBezTo>
                    <a:pt x="1479570" y="328695"/>
                    <a:pt x="1535289" y="309121"/>
                    <a:pt x="1591733" y="292188"/>
                  </a:cubicBezTo>
                  <a:cubicBezTo>
                    <a:pt x="1721555" y="303477"/>
                    <a:pt x="1853066" y="302326"/>
                    <a:pt x="1981200" y="326055"/>
                  </a:cubicBezTo>
                  <a:cubicBezTo>
                    <a:pt x="2008950" y="331194"/>
                    <a:pt x="2031303" y="354817"/>
                    <a:pt x="2048933" y="376855"/>
                  </a:cubicBezTo>
                  <a:cubicBezTo>
                    <a:pt x="2354395" y="758683"/>
                    <a:pt x="1829229" y="193190"/>
                    <a:pt x="2218266" y="630855"/>
                  </a:cubicBezTo>
                  <a:cubicBezTo>
                    <a:pt x="2271299" y="690517"/>
                    <a:pt x="2331155" y="743743"/>
                    <a:pt x="2387600" y="800188"/>
                  </a:cubicBezTo>
                  <a:cubicBezTo>
                    <a:pt x="2422525" y="835113"/>
                    <a:pt x="2476426" y="895402"/>
                    <a:pt x="2523066" y="918722"/>
                  </a:cubicBezTo>
                  <a:cubicBezTo>
                    <a:pt x="2595544" y="954961"/>
                    <a:pt x="2698617" y="980974"/>
                    <a:pt x="2777066" y="1003388"/>
                  </a:cubicBezTo>
                  <a:cubicBezTo>
                    <a:pt x="2895599" y="992099"/>
                    <a:pt x="3014981" y="987627"/>
                    <a:pt x="3132666" y="969522"/>
                  </a:cubicBezTo>
                  <a:cubicBezTo>
                    <a:pt x="3235835" y="953650"/>
                    <a:pt x="3211498" y="917287"/>
                    <a:pt x="3302000" y="867922"/>
                  </a:cubicBezTo>
                  <a:cubicBezTo>
                    <a:pt x="3333340" y="850828"/>
                    <a:pt x="3371101" y="848827"/>
                    <a:pt x="3403600" y="834055"/>
                  </a:cubicBezTo>
                  <a:cubicBezTo>
                    <a:pt x="3433562" y="820436"/>
                    <a:pt x="3460044" y="800188"/>
                    <a:pt x="3488266" y="783255"/>
                  </a:cubicBezTo>
                  <a:cubicBezTo>
                    <a:pt x="3499555" y="760677"/>
                    <a:pt x="3507461" y="736063"/>
                    <a:pt x="3522133" y="715522"/>
                  </a:cubicBezTo>
                  <a:cubicBezTo>
                    <a:pt x="3601409" y="604537"/>
                    <a:pt x="3553543" y="722892"/>
                    <a:pt x="3589866" y="613922"/>
                  </a:cubicBezTo>
                  <a:cubicBezTo>
                    <a:pt x="3584222" y="591344"/>
                    <a:pt x="3585842" y="565552"/>
                    <a:pt x="3572933" y="546188"/>
                  </a:cubicBezTo>
                  <a:cubicBezTo>
                    <a:pt x="3561644" y="529255"/>
                    <a:pt x="3539923" y="522205"/>
                    <a:pt x="3522133" y="512322"/>
                  </a:cubicBezTo>
                  <a:cubicBezTo>
                    <a:pt x="3489034" y="493934"/>
                    <a:pt x="3453632" y="479910"/>
                    <a:pt x="3420533" y="461522"/>
                  </a:cubicBezTo>
                  <a:cubicBezTo>
                    <a:pt x="3402743" y="451638"/>
                    <a:pt x="3388439" y="435672"/>
                    <a:pt x="3369733" y="427655"/>
                  </a:cubicBezTo>
                  <a:cubicBezTo>
                    <a:pt x="3348342" y="418487"/>
                    <a:pt x="3324578" y="416366"/>
                    <a:pt x="3302000" y="410722"/>
                  </a:cubicBezTo>
                  <a:cubicBezTo>
                    <a:pt x="3177822" y="416366"/>
                    <a:pt x="3052887" y="412845"/>
                    <a:pt x="2929466" y="427655"/>
                  </a:cubicBezTo>
                  <a:cubicBezTo>
                    <a:pt x="2909260" y="430080"/>
                    <a:pt x="2892280" y="446395"/>
                    <a:pt x="2878666" y="461522"/>
                  </a:cubicBezTo>
                  <a:cubicBezTo>
                    <a:pt x="2840907" y="503477"/>
                    <a:pt x="2802308" y="546502"/>
                    <a:pt x="2777066" y="596988"/>
                  </a:cubicBezTo>
                  <a:cubicBezTo>
                    <a:pt x="2639793" y="871542"/>
                    <a:pt x="2860724" y="424980"/>
                    <a:pt x="2709333" y="749388"/>
                  </a:cubicBezTo>
                  <a:cubicBezTo>
                    <a:pt x="2682646" y="806574"/>
                    <a:pt x="2669289" y="874099"/>
                    <a:pt x="2624666" y="918722"/>
                  </a:cubicBezTo>
                  <a:cubicBezTo>
                    <a:pt x="2596444" y="946944"/>
                    <a:pt x="2566700" y="973722"/>
                    <a:pt x="2540000" y="1003388"/>
                  </a:cubicBezTo>
                  <a:cubicBezTo>
                    <a:pt x="2515822" y="1030252"/>
                    <a:pt x="2501496" y="1066797"/>
                    <a:pt x="2472266" y="1088055"/>
                  </a:cubicBezTo>
                  <a:cubicBezTo>
                    <a:pt x="2437501" y="1113339"/>
                    <a:pt x="2391773" y="1118834"/>
                    <a:pt x="2353733" y="1138855"/>
                  </a:cubicBezTo>
                  <a:cubicBezTo>
                    <a:pt x="2085823" y="1279860"/>
                    <a:pt x="2242051" y="1239084"/>
                    <a:pt x="2065866" y="1274322"/>
                  </a:cubicBezTo>
                  <a:cubicBezTo>
                    <a:pt x="1924755" y="1268677"/>
                    <a:pt x="1783444" y="1266782"/>
                    <a:pt x="1642533" y="1257388"/>
                  </a:cubicBezTo>
                  <a:cubicBezTo>
                    <a:pt x="1613816" y="1255473"/>
                    <a:pt x="1583025" y="1254432"/>
                    <a:pt x="1557866" y="1240455"/>
                  </a:cubicBezTo>
                  <a:cubicBezTo>
                    <a:pt x="1529954" y="1224949"/>
                    <a:pt x="1512711" y="1195300"/>
                    <a:pt x="1490133" y="1172722"/>
                  </a:cubicBezTo>
                  <a:cubicBezTo>
                    <a:pt x="1484489" y="1155789"/>
                    <a:pt x="1480231" y="1138328"/>
                    <a:pt x="1473200" y="1121922"/>
                  </a:cubicBezTo>
                  <a:cubicBezTo>
                    <a:pt x="1463256" y="1098720"/>
                    <a:pt x="1440815" y="1079387"/>
                    <a:pt x="1439333" y="1054188"/>
                  </a:cubicBezTo>
                  <a:cubicBezTo>
                    <a:pt x="1435011" y="980721"/>
                    <a:pt x="1437304" y="905165"/>
                    <a:pt x="1456266" y="834055"/>
                  </a:cubicBezTo>
                  <a:cubicBezTo>
                    <a:pt x="1461510" y="814391"/>
                    <a:pt x="1487151" y="804381"/>
                    <a:pt x="1507066" y="800188"/>
                  </a:cubicBezTo>
                  <a:cubicBezTo>
                    <a:pt x="1596128" y="781438"/>
                    <a:pt x="1778000" y="766322"/>
                    <a:pt x="1778000" y="766322"/>
                  </a:cubicBezTo>
                  <a:cubicBezTo>
                    <a:pt x="1902178" y="771966"/>
                    <a:pt x="2027113" y="768445"/>
                    <a:pt x="2150533" y="783255"/>
                  </a:cubicBezTo>
                  <a:cubicBezTo>
                    <a:pt x="2170739" y="785680"/>
                    <a:pt x="2187581" y="802120"/>
                    <a:pt x="2201333" y="817122"/>
                  </a:cubicBezTo>
                  <a:cubicBezTo>
                    <a:pt x="2250177" y="870407"/>
                    <a:pt x="2292141" y="929617"/>
                    <a:pt x="2336800" y="986455"/>
                  </a:cubicBezTo>
                  <a:cubicBezTo>
                    <a:pt x="2354236" y="1008647"/>
                    <a:pt x="2364118" y="1038533"/>
                    <a:pt x="2387600" y="1054188"/>
                  </a:cubicBezTo>
                  <a:cubicBezTo>
                    <a:pt x="2504051" y="1131823"/>
                    <a:pt x="2450586" y="1109051"/>
                    <a:pt x="2540000" y="1138855"/>
                  </a:cubicBezTo>
                  <a:cubicBezTo>
                    <a:pt x="2999320" y="1066331"/>
                    <a:pt x="2748875" y="1170525"/>
                    <a:pt x="2946400" y="1003388"/>
                  </a:cubicBezTo>
                  <a:cubicBezTo>
                    <a:pt x="3036230" y="927377"/>
                    <a:pt x="3069443" y="924747"/>
                    <a:pt x="3132666" y="850988"/>
                  </a:cubicBezTo>
                  <a:cubicBezTo>
                    <a:pt x="3151033" y="829560"/>
                    <a:pt x="3211688" y="783255"/>
                    <a:pt x="3183466" y="783255"/>
                  </a:cubicBezTo>
                  <a:cubicBezTo>
                    <a:pt x="3102008" y="783255"/>
                    <a:pt x="2808841" y="972837"/>
                    <a:pt x="2777066" y="986455"/>
                  </a:cubicBezTo>
                  <a:cubicBezTo>
                    <a:pt x="2701527" y="1018829"/>
                    <a:pt x="2618550" y="1030019"/>
                    <a:pt x="2540000" y="1054188"/>
                  </a:cubicBezTo>
                  <a:cubicBezTo>
                    <a:pt x="1927832" y="1242548"/>
                    <a:pt x="2715609" y="1020170"/>
                    <a:pt x="2150533" y="1155788"/>
                  </a:cubicBezTo>
                  <a:cubicBezTo>
                    <a:pt x="1523937" y="1306171"/>
                    <a:pt x="2228116" y="1160593"/>
                    <a:pt x="1744133" y="1257388"/>
                  </a:cubicBezTo>
                  <a:cubicBezTo>
                    <a:pt x="1659466" y="1240455"/>
                    <a:pt x="1572469" y="1232589"/>
                    <a:pt x="1490133" y="1206588"/>
                  </a:cubicBezTo>
                  <a:cubicBezTo>
                    <a:pt x="1463221" y="1198089"/>
                    <a:pt x="1445365" y="1172192"/>
                    <a:pt x="1422400" y="1155788"/>
                  </a:cubicBezTo>
                  <a:cubicBezTo>
                    <a:pt x="1405840" y="1143959"/>
                    <a:pt x="1389051" y="1132393"/>
                    <a:pt x="1371600" y="1121922"/>
                  </a:cubicBezTo>
                  <a:cubicBezTo>
                    <a:pt x="1332578" y="1098509"/>
                    <a:pt x="1292088" y="1077601"/>
                    <a:pt x="1253066" y="1054188"/>
                  </a:cubicBezTo>
                  <a:cubicBezTo>
                    <a:pt x="1224326" y="1036944"/>
                    <a:pt x="1155391" y="987773"/>
                    <a:pt x="1134533" y="969522"/>
                  </a:cubicBezTo>
                  <a:cubicBezTo>
                    <a:pt x="1110503" y="948496"/>
                    <a:pt x="1085958" y="927332"/>
                    <a:pt x="1066800" y="901788"/>
                  </a:cubicBezTo>
                  <a:cubicBezTo>
                    <a:pt x="1051654" y="881594"/>
                    <a:pt x="1045457" y="855972"/>
                    <a:pt x="1032933" y="834055"/>
                  </a:cubicBezTo>
                  <a:cubicBezTo>
                    <a:pt x="1022836" y="816385"/>
                    <a:pt x="1010355" y="800188"/>
                    <a:pt x="999066" y="783255"/>
                  </a:cubicBezTo>
                  <a:cubicBezTo>
                    <a:pt x="1076026" y="764016"/>
                    <a:pt x="1159282" y="742061"/>
                    <a:pt x="1236133" y="732455"/>
                  </a:cubicBezTo>
                  <a:cubicBezTo>
                    <a:pt x="1314745" y="722629"/>
                    <a:pt x="1394178" y="721166"/>
                    <a:pt x="1473200" y="715522"/>
                  </a:cubicBezTo>
                  <a:cubicBezTo>
                    <a:pt x="2581010" y="760738"/>
                    <a:pt x="2156082" y="500862"/>
                    <a:pt x="2336800" y="817122"/>
                  </a:cubicBezTo>
                  <a:cubicBezTo>
                    <a:pt x="2346897" y="834792"/>
                    <a:pt x="2359377" y="850989"/>
                    <a:pt x="2370666" y="867922"/>
                  </a:cubicBezTo>
                  <a:cubicBezTo>
                    <a:pt x="2442344" y="1154621"/>
                    <a:pt x="2374382" y="908437"/>
                    <a:pt x="2404533" y="275255"/>
                  </a:cubicBezTo>
                  <a:cubicBezTo>
                    <a:pt x="2405382" y="257426"/>
                    <a:pt x="2415822" y="241388"/>
                    <a:pt x="2421466" y="224455"/>
                  </a:cubicBezTo>
                  <a:cubicBezTo>
                    <a:pt x="2415822" y="201877"/>
                    <a:pt x="2426985" y="162845"/>
                    <a:pt x="2404533" y="156722"/>
                  </a:cubicBezTo>
                  <a:cubicBezTo>
                    <a:pt x="2265740" y="118869"/>
                    <a:pt x="2184142" y="207694"/>
                    <a:pt x="2082800" y="275255"/>
                  </a:cubicBezTo>
                  <a:cubicBezTo>
                    <a:pt x="2065867" y="303477"/>
                    <a:pt x="2050257" y="332537"/>
                    <a:pt x="2032000" y="359922"/>
                  </a:cubicBezTo>
                  <a:cubicBezTo>
                    <a:pt x="2016345" y="383404"/>
                    <a:pt x="1992055" y="401604"/>
                    <a:pt x="1981200" y="427655"/>
                  </a:cubicBezTo>
                  <a:cubicBezTo>
                    <a:pt x="1963298" y="470620"/>
                    <a:pt x="1962052" y="518965"/>
                    <a:pt x="1947333" y="563122"/>
                  </a:cubicBezTo>
                  <a:cubicBezTo>
                    <a:pt x="1941689" y="580055"/>
                    <a:pt x="1939256" y="598424"/>
                    <a:pt x="1930400" y="613922"/>
                  </a:cubicBezTo>
                  <a:cubicBezTo>
                    <a:pt x="1916398" y="638426"/>
                    <a:pt x="1900577" y="662775"/>
                    <a:pt x="1879600" y="681655"/>
                  </a:cubicBezTo>
                  <a:cubicBezTo>
                    <a:pt x="1843509" y="714137"/>
                    <a:pt x="1804495" y="744607"/>
                    <a:pt x="1761066" y="766322"/>
                  </a:cubicBezTo>
                  <a:cubicBezTo>
                    <a:pt x="1680712" y="806499"/>
                    <a:pt x="1555422" y="808899"/>
                    <a:pt x="1473200" y="817122"/>
                  </a:cubicBezTo>
                  <a:cubicBezTo>
                    <a:pt x="1371600" y="811477"/>
                    <a:pt x="1269302" y="813349"/>
                    <a:pt x="1168400" y="800188"/>
                  </a:cubicBezTo>
                  <a:cubicBezTo>
                    <a:pt x="1104066" y="791797"/>
                    <a:pt x="1071690" y="760739"/>
                    <a:pt x="1032933" y="715522"/>
                  </a:cubicBezTo>
                  <a:cubicBezTo>
                    <a:pt x="1014566" y="694094"/>
                    <a:pt x="1000500" y="669216"/>
                    <a:pt x="982133" y="647788"/>
                  </a:cubicBezTo>
                  <a:cubicBezTo>
                    <a:pt x="966548" y="629606"/>
                    <a:pt x="946664" y="615385"/>
                    <a:pt x="931333" y="596988"/>
                  </a:cubicBezTo>
                  <a:cubicBezTo>
                    <a:pt x="918304" y="581354"/>
                    <a:pt x="907563" y="563858"/>
                    <a:pt x="897466" y="546188"/>
                  </a:cubicBezTo>
                  <a:cubicBezTo>
                    <a:pt x="865828" y="490822"/>
                    <a:pt x="853923" y="454262"/>
                    <a:pt x="829733" y="393788"/>
                  </a:cubicBezTo>
                  <a:cubicBezTo>
                    <a:pt x="869244" y="342988"/>
                    <a:pt x="885159" y="254009"/>
                    <a:pt x="948266" y="241388"/>
                  </a:cubicBezTo>
                  <a:cubicBezTo>
                    <a:pt x="1340144" y="163013"/>
                    <a:pt x="1366415" y="187999"/>
                    <a:pt x="1574800" y="292188"/>
                  </a:cubicBezTo>
                  <a:cubicBezTo>
                    <a:pt x="1769842" y="487230"/>
                    <a:pt x="1585751" y="289855"/>
                    <a:pt x="1778000" y="546188"/>
                  </a:cubicBezTo>
                  <a:cubicBezTo>
                    <a:pt x="1809224" y="587820"/>
                    <a:pt x="1849353" y="622376"/>
                    <a:pt x="1879600" y="664722"/>
                  </a:cubicBezTo>
                  <a:cubicBezTo>
                    <a:pt x="1906050" y="701752"/>
                    <a:pt x="1925542" y="743305"/>
                    <a:pt x="1947333" y="783255"/>
                  </a:cubicBezTo>
                  <a:cubicBezTo>
                    <a:pt x="1959421" y="805415"/>
                    <a:pt x="1964772" y="831822"/>
                    <a:pt x="1981200" y="850988"/>
                  </a:cubicBezTo>
                  <a:cubicBezTo>
                    <a:pt x="2022206" y="898828"/>
                    <a:pt x="2048094" y="901508"/>
                    <a:pt x="2099733" y="918722"/>
                  </a:cubicBezTo>
                  <a:cubicBezTo>
                    <a:pt x="2161822" y="913077"/>
                    <a:pt x="2224756" y="913454"/>
                    <a:pt x="2286000" y="901788"/>
                  </a:cubicBezTo>
                  <a:cubicBezTo>
                    <a:pt x="2337478" y="891983"/>
                    <a:pt x="2553125" y="818391"/>
                    <a:pt x="2607733" y="800188"/>
                  </a:cubicBezTo>
                  <a:cubicBezTo>
                    <a:pt x="2641600" y="771966"/>
                    <a:pt x="2678161" y="746694"/>
                    <a:pt x="2709333" y="715522"/>
                  </a:cubicBezTo>
                  <a:cubicBezTo>
                    <a:pt x="2730334" y="694521"/>
                    <a:pt x="2774772" y="625830"/>
                    <a:pt x="2794000" y="596988"/>
                  </a:cubicBezTo>
                  <a:cubicBezTo>
                    <a:pt x="2799644" y="580055"/>
                    <a:pt x="2816577" y="563121"/>
                    <a:pt x="2810933" y="546188"/>
                  </a:cubicBezTo>
                  <a:cubicBezTo>
                    <a:pt x="2774328" y="436374"/>
                    <a:pt x="2603821" y="521440"/>
                    <a:pt x="2556933" y="529255"/>
                  </a:cubicBezTo>
                  <a:cubicBezTo>
                    <a:pt x="2531173" y="567895"/>
                    <a:pt x="2472688" y="646522"/>
                    <a:pt x="2455333" y="698588"/>
                  </a:cubicBezTo>
                  <a:cubicBezTo>
                    <a:pt x="2446232" y="725892"/>
                    <a:pt x="2444644" y="755159"/>
                    <a:pt x="2438400" y="783255"/>
                  </a:cubicBezTo>
                  <a:cubicBezTo>
                    <a:pt x="2433351" y="805973"/>
                    <a:pt x="2439344" y="836089"/>
                    <a:pt x="2421466" y="850988"/>
                  </a:cubicBezTo>
                  <a:cubicBezTo>
                    <a:pt x="2399356" y="869413"/>
                    <a:pt x="2365022" y="862277"/>
                    <a:pt x="2336800" y="867922"/>
                  </a:cubicBezTo>
                  <a:lnTo>
                    <a:pt x="1981200" y="817122"/>
                  </a:lnTo>
                  <a:cubicBezTo>
                    <a:pt x="1919336" y="809389"/>
                    <a:pt x="1856329" y="811023"/>
                    <a:pt x="1794933" y="800188"/>
                  </a:cubicBezTo>
                  <a:cubicBezTo>
                    <a:pt x="1759778" y="793984"/>
                    <a:pt x="1727774" y="775715"/>
                    <a:pt x="1693333" y="766322"/>
                  </a:cubicBezTo>
                  <a:cubicBezTo>
                    <a:pt x="1665566" y="758749"/>
                    <a:pt x="1636888" y="755033"/>
                    <a:pt x="1608666" y="749388"/>
                  </a:cubicBezTo>
                  <a:cubicBezTo>
                    <a:pt x="1602120" y="740660"/>
                    <a:pt x="1517359" y="636060"/>
                    <a:pt x="1524000" y="613922"/>
                  </a:cubicBezTo>
                  <a:cubicBezTo>
                    <a:pt x="1536668" y="571697"/>
                    <a:pt x="1568278" y="529992"/>
                    <a:pt x="1608666" y="512322"/>
                  </a:cubicBezTo>
                  <a:cubicBezTo>
                    <a:pt x="1665784" y="487333"/>
                    <a:pt x="1732844" y="501033"/>
                    <a:pt x="1794933" y="495388"/>
                  </a:cubicBezTo>
                  <a:cubicBezTo>
                    <a:pt x="2020711" y="501033"/>
                    <a:pt x="2247109" y="494662"/>
                    <a:pt x="2472266" y="512322"/>
                  </a:cubicBezTo>
                  <a:cubicBezTo>
                    <a:pt x="2536426" y="517354"/>
                    <a:pt x="2595557" y="549864"/>
                    <a:pt x="2658533" y="563122"/>
                  </a:cubicBezTo>
                  <a:cubicBezTo>
                    <a:pt x="2703064" y="572497"/>
                    <a:pt x="2748844" y="574411"/>
                    <a:pt x="2794000" y="580055"/>
                  </a:cubicBezTo>
                  <a:cubicBezTo>
                    <a:pt x="2861272" y="606964"/>
                    <a:pt x="2885388" y="613893"/>
                    <a:pt x="2946400" y="647788"/>
                  </a:cubicBezTo>
                  <a:cubicBezTo>
                    <a:pt x="2975171" y="663772"/>
                    <a:pt x="3001104" y="684969"/>
                    <a:pt x="3031066" y="698588"/>
                  </a:cubicBezTo>
                  <a:cubicBezTo>
                    <a:pt x="3063565" y="713360"/>
                    <a:pt x="3098799" y="721166"/>
                    <a:pt x="3132666" y="732455"/>
                  </a:cubicBezTo>
                  <a:cubicBezTo>
                    <a:pt x="3156538" y="729045"/>
                    <a:pt x="3281110" y="715398"/>
                    <a:pt x="3318933" y="698588"/>
                  </a:cubicBezTo>
                  <a:cubicBezTo>
                    <a:pt x="3349009" y="685221"/>
                    <a:pt x="3375378" y="664721"/>
                    <a:pt x="3403600" y="647788"/>
                  </a:cubicBezTo>
                  <a:cubicBezTo>
                    <a:pt x="3411568" y="615914"/>
                    <a:pt x="3440786" y="544196"/>
                    <a:pt x="3403600" y="512322"/>
                  </a:cubicBezTo>
                  <a:cubicBezTo>
                    <a:pt x="3376496" y="489090"/>
                    <a:pt x="3334706" y="492764"/>
                    <a:pt x="3302000" y="478455"/>
                  </a:cubicBezTo>
                  <a:cubicBezTo>
                    <a:pt x="3244184" y="453160"/>
                    <a:pt x="3191434" y="416784"/>
                    <a:pt x="3132666" y="393788"/>
                  </a:cubicBezTo>
                  <a:cubicBezTo>
                    <a:pt x="2951810" y="323018"/>
                    <a:pt x="2939650" y="329445"/>
                    <a:pt x="2777066" y="309122"/>
                  </a:cubicBezTo>
                  <a:cubicBezTo>
                    <a:pt x="2743199" y="320411"/>
                    <a:pt x="2702332" y="319480"/>
                    <a:pt x="2675466" y="342988"/>
                  </a:cubicBezTo>
                  <a:cubicBezTo>
                    <a:pt x="2656753" y="359362"/>
                    <a:pt x="2608835" y="542330"/>
                    <a:pt x="2607733" y="546188"/>
                  </a:cubicBezTo>
                  <a:cubicBezTo>
                    <a:pt x="2595178" y="646625"/>
                    <a:pt x="2607789" y="789950"/>
                    <a:pt x="2540000" y="884855"/>
                  </a:cubicBezTo>
                  <a:cubicBezTo>
                    <a:pt x="2526081" y="904342"/>
                    <a:pt x="2508687" y="921736"/>
                    <a:pt x="2489200" y="935655"/>
                  </a:cubicBezTo>
                  <a:cubicBezTo>
                    <a:pt x="2468659" y="950327"/>
                    <a:pt x="2444044" y="958233"/>
                    <a:pt x="2421466" y="969522"/>
                  </a:cubicBezTo>
                  <a:cubicBezTo>
                    <a:pt x="2320004" y="960298"/>
                    <a:pt x="2212277" y="962181"/>
                    <a:pt x="2116666" y="918722"/>
                  </a:cubicBezTo>
                  <a:cubicBezTo>
                    <a:pt x="2090973" y="907044"/>
                    <a:pt x="2071898" y="884326"/>
                    <a:pt x="2048933" y="867922"/>
                  </a:cubicBezTo>
                  <a:cubicBezTo>
                    <a:pt x="2032372" y="856093"/>
                    <a:pt x="2015066" y="845344"/>
                    <a:pt x="1998133" y="834055"/>
                  </a:cubicBezTo>
                  <a:cubicBezTo>
                    <a:pt x="1981200" y="805833"/>
                    <a:pt x="1963317" y="778159"/>
                    <a:pt x="1947333" y="749388"/>
                  </a:cubicBezTo>
                  <a:cubicBezTo>
                    <a:pt x="1935074" y="727322"/>
                    <a:pt x="1899914" y="702951"/>
                    <a:pt x="1913466" y="681655"/>
                  </a:cubicBezTo>
                  <a:cubicBezTo>
                    <a:pt x="2010047" y="529885"/>
                    <a:pt x="2226176" y="527497"/>
                    <a:pt x="2370666" y="495388"/>
                  </a:cubicBezTo>
                  <a:lnTo>
                    <a:pt x="3623733" y="546188"/>
                  </a:lnTo>
                  <a:cubicBezTo>
                    <a:pt x="3699335" y="549921"/>
                    <a:pt x="3742012" y="563059"/>
                    <a:pt x="3810000" y="580055"/>
                  </a:cubicBezTo>
                  <a:cubicBezTo>
                    <a:pt x="3860386" y="617845"/>
                    <a:pt x="3938239" y="674428"/>
                    <a:pt x="3979333" y="715522"/>
                  </a:cubicBezTo>
                  <a:cubicBezTo>
                    <a:pt x="4120115" y="856304"/>
                    <a:pt x="3983020" y="757490"/>
                    <a:pt x="4097866" y="834055"/>
                  </a:cubicBezTo>
                  <a:cubicBezTo>
                    <a:pt x="4118879" y="771018"/>
                    <a:pt x="4140230" y="738842"/>
                    <a:pt x="4080933" y="664722"/>
                  </a:cubicBezTo>
                  <a:cubicBezTo>
                    <a:pt x="4057279" y="635155"/>
                    <a:pt x="4013200" y="630855"/>
                    <a:pt x="3979333" y="613922"/>
                  </a:cubicBezTo>
                  <a:cubicBezTo>
                    <a:pt x="3934177" y="630855"/>
                    <a:pt x="3882691" y="636114"/>
                    <a:pt x="3843866" y="664722"/>
                  </a:cubicBezTo>
                  <a:cubicBezTo>
                    <a:pt x="3773177" y="716809"/>
                    <a:pt x="3727846" y="798304"/>
                    <a:pt x="3657600" y="850988"/>
                  </a:cubicBezTo>
                  <a:cubicBezTo>
                    <a:pt x="3635022" y="867921"/>
                    <a:pt x="3610749" y="882804"/>
                    <a:pt x="3589866" y="901788"/>
                  </a:cubicBezTo>
                  <a:cubicBezTo>
                    <a:pt x="3548520" y="939375"/>
                    <a:pt x="3517378" y="988666"/>
                    <a:pt x="3471333" y="1020322"/>
                  </a:cubicBezTo>
                  <a:cubicBezTo>
                    <a:pt x="3425523" y="1051816"/>
                    <a:pt x="3370985" y="1068536"/>
                    <a:pt x="3318933" y="1088055"/>
                  </a:cubicBezTo>
                  <a:cubicBezTo>
                    <a:pt x="3087505" y="1174840"/>
                    <a:pt x="3072565" y="1170961"/>
                    <a:pt x="2844800" y="1223522"/>
                  </a:cubicBezTo>
                  <a:cubicBezTo>
                    <a:pt x="2675467" y="1217877"/>
                    <a:pt x="2504780" y="1228691"/>
                    <a:pt x="2336800" y="1206588"/>
                  </a:cubicBezTo>
                  <a:cubicBezTo>
                    <a:pt x="2286746" y="1200002"/>
                    <a:pt x="2243620" y="1166434"/>
                    <a:pt x="2201333" y="1138855"/>
                  </a:cubicBezTo>
                  <a:cubicBezTo>
                    <a:pt x="2113390" y="1081501"/>
                    <a:pt x="2027049" y="1020917"/>
                    <a:pt x="1947333" y="952588"/>
                  </a:cubicBezTo>
                  <a:cubicBezTo>
                    <a:pt x="1813348" y="837744"/>
                    <a:pt x="1872099" y="879854"/>
                    <a:pt x="1778000" y="817122"/>
                  </a:cubicBezTo>
                  <a:cubicBezTo>
                    <a:pt x="1754455" y="785729"/>
                    <a:pt x="1625242" y="659214"/>
                    <a:pt x="1811866" y="647788"/>
                  </a:cubicBezTo>
                  <a:lnTo>
                    <a:pt x="2556933" y="698588"/>
                  </a:lnTo>
                  <a:cubicBezTo>
                    <a:pt x="2602089" y="726810"/>
                    <a:pt x="2651187" y="749535"/>
                    <a:pt x="2692400" y="783255"/>
                  </a:cubicBezTo>
                  <a:cubicBezTo>
                    <a:pt x="2733872" y="817187"/>
                    <a:pt x="2773573" y="911735"/>
                    <a:pt x="2794000" y="952588"/>
                  </a:cubicBezTo>
                  <a:cubicBezTo>
                    <a:pt x="2782711" y="1059833"/>
                    <a:pt x="2792830" y="1171561"/>
                    <a:pt x="2760133" y="1274322"/>
                  </a:cubicBezTo>
                  <a:cubicBezTo>
                    <a:pt x="2750154" y="1305685"/>
                    <a:pt x="2708356" y="1323904"/>
                    <a:pt x="2675466" y="1325122"/>
                  </a:cubicBezTo>
                  <a:cubicBezTo>
                    <a:pt x="2399020" y="1335361"/>
                    <a:pt x="2122311" y="1313833"/>
                    <a:pt x="1845733" y="1308188"/>
                  </a:cubicBezTo>
                  <a:cubicBezTo>
                    <a:pt x="1789067" y="1301105"/>
                    <a:pt x="1451508" y="1262652"/>
                    <a:pt x="1371600" y="1240455"/>
                  </a:cubicBezTo>
                  <a:cubicBezTo>
                    <a:pt x="1335117" y="1230321"/>
                    <a:pt x="1304601" y="1205033"/>
                    <a:pt x="1270000" y="1189655"/>
                  </a:cubicBezTo>
                  <a:cubicBezTo>
                    <a:pt x="1253689" y="1182406"/>
                    <a:pt x="1236133" y="1178366"/>
                    <a:pt x="1219200" y="1172722"/>
                  </a:cubicBezTo>
                  <a:cubicBezTo>
                    <a:pt x="1202267" y="1161433"/>
                    <a:pt x="1184034" y="1151884"/>
                    <a:pt x="1168400" y="1138855"/>
                  </a:cubicBezTo>
                  <a:cubicBezTo>
                    <a:pt x="1119507" y="1098111"/>
                    <a:pt x="1117033" y="1087205"/>
                    <a:pt x="1083733" y="1037255"/>
                  </a:cubicBezTo>
                  <a:cubicBezTo>
                    <a:pt x="1078089" y="1020322"/>
                    <a:pt x="1066800" y="1004304"/>
                    <a:pt x="1066800" y="986455"/>
                  </a:cubicBezTo>
                  <a:cubicBezTo>
                    <a:pt x="1066800" y="940948"/>
                    <a:pt x="1059301" y="889381"/>
                    <a:pt x="1083733" y="850988"/>
                  </a:cubicBezTo>
                  <a:cubicBezTo>
                    <a:pt x="1117221" y="798365"/>
                    <a:pt x="1330020" y="771251"/>
                    <a:pt x="1354666" y="766322"/>
                  </a:cubicBezTo>
                  <a:cubicBezTo>
                    <a:pt x="1450622" y="777611"/>
                    <a:pt x="1550400" y="771094"/>
                    <a:pt x="1642533" y="800188"/>
                  </a:cubicBezTo>
                  <a:cubicBezTo>
                    <a:pt x="1666604" y="807789"/>
                    <a:pt x="1665954" y="844942"/>
                    <a:pt x="1676400" y="867922"/>
                  </a:cubicBezTo>
                  <a:cubicBezTo>
                    <a:pt x="1694188" y="907056"/>
                    <a:pt x="1710267" y="946944"/>
                    <a:pt x="1727200" y="986455"/>
                  </a:cubicBezTo>
                  <a:cubicBezTo>
                    <a:pt x="1701184" y="1116535"/>
                    <a:pt x="1722379" y="1254774"/>
                    <a:pt x="1591733" y="1325122"/>
                  </a:cubicBezTo>
                  <a:cubicBezTo>
                    <a:pt x="1550751" y="1347189"/>
                    <a:pt x="1501422" y="1347699"/>
                    <a:pt x="1456266" y="1358988"/>
                  </a:cubicBezTo>
                  <a:cubicBezTo>
                    <a:pt x="1371599" y="1347699"/>
                    <a:pt x="1280931" y="1358403"/>
                    <a:pt x="1202266" y="1325122"/>
                  </a:cubicBezTo>
                  <a:cubicBezTo>
                    <a:pt x="1062372" y="1265936"/>
                    <a:pt x="1012000" y="1151788"/>
                    <a:pt x="914400" y="1054188"/>
                  </a:cubicBezTo>
                  <a:cubicBezTo>
                    <a:pt x="877603" y="1017391"/>
                    <a:pt x="835377" y="986455"/>
                    <a:pt x="795866" y="952588"/>
                  </a:cubicBezTo>
                  <a:cubicBezTo>
                    <a:pt x="773288" y="913077"/>
                    <a:pt x="745636" y="876061"/>
                    <a:pt x="728133" y="834055"/>
                  </a:cubicBezTo>
                  <a:cubicBezTo>
                    <a:pt x="717063" y="807488"/>
                    <a:pt x="711200" y="778169"/>
                    <a:pt x="711200" y="749388"/>
                  </a:cubicBezTo>
                  <a:cubicBezTo>
                    <a:pt x="711200" y="726115"/>
                    <a:pt x="722489" y="794544"/>
                    <a:pt x="728133" y="817122"/>
                  </a:cubicBezTo>
                  <a:cubicBezTo>
                    <a:pt x="722489" y="845344"/>
                    <a:pt x="727165" y="877841"/>
                    <a:pt x="711200" y="901788"/>
                  </a:cubicBezTo>
                  <a:cubicBezTo>
                    <a:pt x="701299" y="916640"/>
                    <a:pt x="677824" y="914850"/>
                    <a:pt x="660400" y="918722"/>
                  </a:cubicBezTo>
                  <a:cubicBezTo>
                    <a:pt x="626884" y="926170"/>
                    <a:pt x="592667" y="930011"/>
                    <a:pt x="558800" y="935655"/>
                  </a:cubicBezTo>
                  <a:cubicBezTo>
                    <a:pt x="485422" y="924366"/>
                    <a:pt x="405596" y="933914"/>
                    <a:pt x="338666" y="901788"/>
                  </a:cubicBezTo>
                  <a:cubicBezTo>
                    <a:pt x="322518" y="894037"/>
                    <a:pt x="99256" y="710089"/>
                    <a:pt x="50800" y="647788"/>
                  </a:cubicBezTo>
                  <a:cubicBezTo>
                    <a:pt x="26386" y="616399"/>
                    <a:pt x="12586" y="567014"/>
                    <a:pt x="0" y="529255"/>
                  </a:cubicBezTo>
                  <a:cubicBezTo>
                    <a:pt x="39511" y="512322"/>
                    <a:pt x="75600" y="480602"/>
                    <a:pt x="118533" y="478455"/>
                  </a:cubicBezTo>
                  <a:cubicBezTo>
                    <a:pt x="255378" y="471613"/>
                    <a:pt x="316135" y="503310"/>
                    <a:pt x="423333" y="546188"/>
                  </a:cubicBezTo>
                  <a:cubicBezTo>
                    <a:pt x="440266" y="568766"/>
                    <a:pt x="460131" y="589418"/>
                    <a:pt x="474133" y="613922"/>
                  </a:cubicBezTo>
                  <a:cubicBezTo>
                    <a:pt x="522229" y="698092"/>
                    <a:pt x="466697" y="817401"/>
                    <a:pt x="423333" y="884855"/>
                  </a:cubicBezTo>
                  <a:cubicBezTo>
                    <a:pt x="407769" y="909065"/>
                    <a:pt x="366888" y="896144"/>
                    <a:pt x="338666" y="901788"/>
                  </a:cubicBezTo>
                  <a:cubicBezTo>
                    <a:pt x="258254" y="881685"/>
                    <a:pt x="134750" y="887836"/>
                    <a:pt x="84666" y="800188"/>
                  </a:cubicBezTo>
                  <a:cubicBezTo>
                    <a:pt x="73120" y="779982"/>
                    <a:pt x="73377" y="755033"/>
                    <a:pt x="67733" y="732455"/>
                  </a:cubicBezTo>
                  <a:cubicBezTo>
                    <a:pt x="79022" y="698588"/>
                    <a:pt x="73724" y="653156"/>
                    <a:pt x="101600" y="630855"/>
                  </a:cubicBezTo>
                  <a:cubicBezTo>
                    <a:pt x="123809" y="613088"/>
                    <a:pt x="299268" y="586621"/>
                    <a:pt x="338666" y="580055"/>
                  </a:cubicBezTo>
                  <a:cubicBezTo>
                    <a:pt x="378177" y="585699"/>
                    <a:pt x="422310" y="577605"/>
                    <a:pt x="457200" y="596988"/>
                  </a:cubicBezTo>
                  <a:cubicBezTo>
                    <a:pt x="479266" y="609247"/>
                    <a:pt x="482203" y="641086"/>
                    <a:pt x="491066" y="664722"/>
                  </a:cubicBezTo>
                  <a:cubicBezTo>
                    <a:pt x="506225" y="705145"/>
                    <a:pt x="519079" y="798929"/>
                    <a:pt x="524933" y="834055"/>
                  </a:cubicBezTo>
                  <a:cubicBezTo>
                    <a:pt x="519289" y="901788"/>
                    <a:pt x="526191" y="971767"/>
                    <a:pt x="508000" y="1037255"/>
                  </a:cubicBezTo>
                  <a:cubicBezTo>
                    <a:pt x="497106" y="1076473"/>
                    <a:pt x="440266" y="1138855"/>
                    <a:pt x="440266" y="1138855"/>
                  </a:cubicBezTo>
                  <a:cubicBezTo>
                    <a:pt x="451555" y="1161433"/>
                    <a:pt x="450498" y="1197725"/>
                    <a:pt x="474133" y="1206588"/>
                  </a:cubicBezTo>
                  <a:cubicBezTo>
                    <a:pt x="569321" y="1242283"/>
                    <a:pt x="617820" y="1139150"/>
                    <a:pt x="660400" y="1088055"/>
                  </a:cubicBezTo>
                  <a:cubicBezTo>
                    <a:pt x="666931" y="1061931"/>
                    <a:pt x="694266" y="957153"/>
                    <a:pt x="694266" y="935655"/>
                  </a:cubicBezTo>
                  <a:cubicBezTo>
                    <a:pt x="694266" y="850800"/>
                    <a:pt x="688798" y="765731"/>
                    <a:pt x="677333" y="681655"/>
                  </a:cubicBezTo>
                  <a:cubicBezTo>
                    <a:pt x="671781" y="640940"/>
                    <a:pt x="664608" y="598358"/>
                    <a:pt x="643466" y="563122"/>
                  </a:cubicBezTo>
                  <a:cubicBezTo>
                    <a:pt x="423764" y="196952"/>
                    <a:pt x="622941" y="625465"/>
                    <a:pt x="423333" y="326055"/>
                  </a:cubicBezTo>
                  <a:lnTo>
                    <a:pt x="389466" y="275255"/>
                  </a:lnTo>
                  <a:cubicBezTo>
                    <a:pt x="568087" y="249738"/>
                    <a:pt x="554441" y="241362"/>
                    <a:pt x="795866" y="292188"/>
                  </a:cubicBezTo>
                  <a:cubicBezTo>
                    <a:pt x="1101230" y="356475"/>
                    <a:pt x="1153611" y="385338"/>
                    <a:pt x="1405466" y="529255"/>
                  </a:cubicBezTo>
                  <a:cubicBezTo>
                    <a:pt x="1440806" y="549449"/>
                    <a:pt x="1475283" y="571561"/>
                    <a:pt x="1507066" y="596988"/>
                  </a:cubicBezTo>
                  <a:cubicBezTo>
                    <a:pt x="1531999" y="616935"/>
                    <a:pt x="1552222" y="642144"/>
                    <a:pt x="1574800" y="664722"/>
                  </a:cubicBezTo>
                  <a:cubicBezTo>
                    <a:pt x="1621948" y="806167"/>
                    <a:pt x="1641187" y="843510"/>
                    <a:pt x="1574800" y="1071122"/>
                  </a:cubicBezTo>
                  <a:cubicBezTo>
                    <a:pt x="1564198" y="1107472"/>
                    <a:pt x="1507067" y="1104989"/>
                    <a:pt x="1473200" y="1121922"/>
                  </a:cubicBezTo>
                  <a:cubicBezTo>
                    <a:pt x="1260485" y="1104905"/>
                    <a:pt x="1097437" y="1171451"/>
                    <a:pt x="965200" y="1020322"/>
                  </a:cubicBezTo>
                  <a:cubicBezTo>
                    <a:pt x="948577" y="1001325"/>
                    <a:pt x="942622" y="975166"/>
                    <a:pt x="931333" y="952588"/>
                  </a:cubicBezTo>
                  <a:cubicBezTo>
                    <a:pt x="918614" y="838111"/>
                    <a:pt x="887352" y="737896"/>
                    <a:pt x="965200" y="630855"/>
                  </a:cubicBezTo>
                  <a:cubicBezTo>
                    <a:pt x="982128" y="607579"/>
                    <a:pt x="1021644" y="619566"/>
                    <a:pt x="1049866" y="613922"/>
                  </a:cubicBezTo>
                  <a:cubicBezTo>
                    <a:pt x="1207631" y="632482"/>
                    <a:pt x="1322890" y="585760"/>
                    <a:pt x="1405466" y="715522"/>
                  </a:cubicBezTo>
                  <a:cubicBezTo>
                    <a:pt x="1428544" y="751788"/>
                    <a:pt x="1439333" y="794544"/>
                    <a:pt x="1456266" y="834055"/>
                  </a:cubicBezTo>
                  <a:cubicBezTo>
                    <a:pt x="1444977" y="907433"/>
                    <a:pt x="1448829" y="984811"/>
                    <a:pt x="1422400" y="1054188"/>
                  </a:cubicBezTo>
                  <a:cubicBezTo>
                    <a:pt x="1402306" y="1106935"/>
                    <a:pt x="1352929" y="1143247"/>
                    <a:pt x="1320800" y="1189655"/>
                  </a:cubicBezTo>
                  <a:cubicBezTo>
                    <a:pt x="1242024" y="1303443"/>
                    <a:pt x="1308210" y="1248849"/>
                    <a:pt x="1219200" y="1308188"/>
                  </a:cubicBezTo>
                  <a:lnTo>
                    <a:pt x="1422400" y="1325122"/>
                  </a:lnTo>
                  <a:cubicBezTo>
                    <a:pt x="1512657" y="1331569"/>
                    <a:pt x="1603361" y="1332415"/>
                    <a:pt x="1693333" y="1342055"/>
                  </a:cubicBezTo>
                  <a:cubicBezTo>
                    <a:pt x="1761610" y="1349370"/>
                    <a:pt x="1828800" y="1364633"/>
                    <a:pt x="1896533" y="1375922"/>
                  </a:cubicBezTo>
                  <a:cubicBezTo>
                    <a:pt x="1936044" y="1364633"/>
                    <a:pt x="1982192" y="1366710"/>
                    <a:pt x="2015066" y="1342055"/>
                  </a:cubicBezTo>
                  <a:cubicBezTo>
                    <a:pt x="2033684" y="1328091"/>
                    <a:pt x="2027436" y="1297143"/>
                    <a:pt x="2032000" y="1274322"/>
                  </a:cubicBezTo>
                  <a:cubicBezTo>
                    <a:pt x="2038733" y="1240655"/>
                    <a:pt x="2043289" y="1206589"/>
                    <a:pt x="2048933" y="1172722"/>
                  </a:cubicBezTo>
                  <a:cubicBezTo>
                    <a:pt x="2059305" y="1027518"/>
                    <a:pt x="1954167" y="741622"/>
                    <a:pt x="2133600" y="664722"/>
                  </a:cubicBezTo>
                  <a:cubicBezTo>
                    <a:pt x="2154991" y="655554"/>
                    <a:pt x="2178755" y="653433"/>
                    <a:pt x="2201333" y="647788"/>
                  </a:cubicBezTo>
                  <a:cubicBezTo>
                    <a:pt x="2297289" y="670366"/>
                    <a:pt x="2396299" y="682557"/>
                    <a:pt x="2489200" y="715522"/>
                  </a:cubicBezTo>
                  <a:cubicBezTo>
                    <a:pt x="2662272" y="776935"/>
                    <a:pt x="2751852" y="851965"/>
                    <a:pt x="2895600" y="952588"/>
                  </a:cubicBezTo>
                  <a:cubicBezTo>
                    <a:pt x="2932929" y="1014803"/>
                    <a:pt x="2961061" y="1051503"/>
                    <a:pt x="2980266" y="1121922"/>
                  </a:cubicBezTo>
                  <a:cubicBezTo>
                    <a:pt x="2989300" y="1155046"/>
                    <a:pt x="2992941" y="1189453"/>
                    <a:pt x="2997200" y="1223522"/>
                  </a:cubicBezTo>
                  <a:cubicBezTo>
                    <a:pt x="3009879" y="1324958"/>
                    <a:pt x="3019777" y="1426722"/>
                    <a:pt x="3031066" y="1528322"/>
                  </a:cubicBezTo>
                  <a:cubicBezTo>
                    <a:pt x="3223105" y="1384294"/>
                    <a:pt x="2941653" y="1603512"/>
                    <a:pt x="3183466" y="1375922"/>
                  </a:cubicBezTo>
                  <a:cubicBezTo>
                    <a:pt x="3247671" y="1315494"/>
                    <a:pt x="3386666" y="1206588"/>
                    <a:pt x="3386666" y="1206588"/>
                  </a:cubicBezTo>
                  <a:cubicBezTo>
                    <a:pt x="3397955" y="1184010"/>
                    <a:pt x="3417402" y="1163903"/>
                    <a:pt x="3420533" y="1138855"/>
                  </a:cubicBezTo>
                  <a:cubicBezTo>
                    <a:pt x="3423420" y="1115762"/>
                    <a:pt x="3415574" y="1051166"/>
                    <a:pt x="3403600" y="1071122"/>
                  </a:cubicBezTo>
                  <a:cubicBezTo>
                    <a:pt x="3376826" y="1115745"/>
                    <a:pt x="3381022" y="1172722"/>
                    <a:pt x="3369733" y="1223522"/>
                  </a:cubicBezTo>
                  <a:cubicBezTo>
                    <a:pt x="3375377" y="1268677"/>
                    <a:pt x="3358238" y="1323453"/>
                    <a:pt x="3386666" y="1358988"/>
                  </a:cubicBezTo>
                  <a:cubicBezTo>
                    <a:pt x="3398519" y="1373804"/>
                    <a:pt x="3469511" y="1260121"/>
                    <a:pt x="3471333" y="1257388"/>
                  </a:cubicBezTo>
                  <a:cubicBezTo>
                    <a:pt x="3460044" y="1150144"/>
                    <a:pt x="3461365" y="1040810"/>
                    <a:pt x="3437466" y="935655"/>
                  </a:cubicBezTo>
                  <a:cubicBezTo>
                    <a:pt x="3432159" y="912303"/>
                    <a:pt x="3409898" y="879047"/>
                    <a:pt x="3386666" y="884855"/>
                  </a:cubicBezTo>
                  <a:cubicBezTo>
                    <a:pt x="3347946" y="894535"/>
                    <a:pt x="3330222" y="941300"/>
                    <a:pt x="3302000" y="969522"/>
                  </a:cubicBezTo>
                  <a:cubicBezTo>
                    <a:pt x="3316358" y="1062850"/>
                    <a:pt x="3290837" y="1185696"/>
                    <a:pt x="3386666" y="1240455"/>
                  </a:cubicBezTo>
                  <a:cubicBezTo>
                    <a:pt x="3406873" y="1252001"/>
                    <a:pt x="3431822" y="1251744"/>
                    <a:pt x="3454400" y="1257388"/>
                  </a:cubicBezTo>
                  <a:cubicBezTo>
                    <a:pt x="3533422" y="1240455"/>
                    <a:pt x="3616430" y="1236602"/>
                    <a:pt x="3691466" y="1206588"/>
                  </a:cubicBezTo>
                  <a:cubicBezTo>
                    <a:pt x="3708039" y="1199959"/>
                    <a:pt x="3708400" y="1173637"/>
                    <a:pt x="3708400" y="1155788"/>
                  </a:cubicBezTo>
                  <a:cubicBezTo>
                    <a:pt x="3708400" y="1076565"/>
                    <a:pt x="3678442" y="996867"/>
                    <a:pt x="3691466" y="918722"/>
                  </a:cubicBezTo>
                  <a:cubicBezTo>
                    <a:pt x="3699118" y="872810"/>
                    <a:pt x="3707431" y="1011223"/>
                    <a:pt x="3725333" y="1054188"/>
                  </a:cubicBezTo>
                  <a:cubicBezTo>
                    <a:pt x="3736188" y="1080239"/>
                    <a:pt x="3756177" y="1101966"/>
                    <a:pt x="3776133" y="1121922"/>
                  </a:cubicBezTo>
                  <a:cubicBezTo>
                    <a:pt x="3820098" y="1165887"/>
                    <a:pt x="3857945" y="1179761"/>
                    <a:pt x="3911600" y="1206588"/>
                  </a:cubicBezTo>
                  <a:cubicBezTo>
                    <a:pt x="3974064" y="1175356"/>
                    <a:pt x="4004273" y="1169177"/>
                    <a:pt x="4047066" y="1104988"/>
                  </a:cubicBezTo>
                  <a:cubicBezTo>
                    <a:pt x="4063927" y="1079697"/>
                    <a:pt x="4069644" y="1048544"/>
                    <a:pt x="4080933" y="1020322"/>
                  </a:cubicBezTo>
                  <a:cubicBezTo>
                    <a:pt x="4093816" y="930141"/>
                    <a:pt x="4127586" y="754967"/>
                    <a:pt x="4080933" y="681655"/>
                  </a:cubicBezTo>
                  <a:cubicBezTo>
                    <a:pt x="4061767" y="651537"/>
                    <a:pt x="4013200" y="704233"/>
                    <a:pt x="3979333" y="715522"/>
                  </a:cubicBezTo>
                  <a:cubicBezTo>
                    <a:pt x="4042229" y="740680"/>
                    <a:pt x="4129689" y="791497"/>
                    <a:pt x="4199466" y="732455"/>
                  </a:cubicBezTo>
                  <a:cubicBezTo>
                    <a:pt x="4247641" y="691692"/>
                    <a:pt x="4255911" y="619566"/>
                    <a:pt x="4284133" y="563122"/>
                  </a:cubicBezTo>
                  <a:cubicBezTo>
                    <a:pt x="4278489" y="501033"/>
                    <a:pt x="4326554" y="395933"/>
                    <a:pt x="4267200" y="376855"/>
                  </a:cubicBezTo>
                  <a:cubicBezTo>
                    <a:pt x="3930106" y="268503"/>
                    <a:pt x="3895495" y="325227"/>
                    <a:pt x="3759200" y="461522"/>
                  </a:cubicBezTo>
                  <a:cubicBezTo>
                    <a:pt x="3753555" y="484100"/>
                    <a:pt x="3741104" y="506011"/>
                    <a:pt x="3742266" y="529255"/>
                  </a:cubicBezTo>
                  <a:cubicBezTo>
                    <a:pt x="3746811" y="620155"/>
                    <a:pt x="3791096" y="710413"/>
                    <a:pt x="3776133" y="800188"/>
                  </a:cubicBezTo>
                  <a:cubicBezTo>
                    <a:pt x="3771136" y="830171"/>
                    <a:pt x="3719688" y="822766"/>
                    <a:pt x="3691466" y="834055"/>
                  </a:cubicBezTo>
                  <a:cubicBezTo>
                    <a:pt x="3612444" y="822766"/>
                    <a:pt x="3530519" y="824226"/>
                    <a:pt x="3454400" y="800188"/>
                  </a:cubicBezTo>
                  <a:cubicBezTo>
                    <a:pt x="3426730" y="791450"/>
                    <a:pt x="3297929" y="665328"/>
                    <a:pt x="3285066" y="647788"/>
                  </a:cubicBezTo>
                  <a:cubicBezTo>
                    <a:pt x="3246140" y="594707"/>
                    <a:pt x="3183466" y="478455"/>
                    <a:pt x="3183466" y="478455"/>
                  </a:cubicBezTo>
                  <a:cubicBezTo>
                    <a:pt x="3194755" y="422011"/>
                    <a:pt x="3162966" y="328032"/>
                    <a:pt x="3217333" y="309122"/>
                  </a:cubicBezTo>
                  <a:cubicBezTo>
                    <a:pt x="3324170" y="271961"/>
                    <a:pt x="3543564" y="273535"/>
                    <a:pt x="3623733" y="393788"/>
                  </a:cubicBezTo>
                  <a:cubicBezTo>
                    <a:pt x="3644736" y="425293"/>
                    <a:pt x="3657600" y="461521"/>
                    <a:pt x="3674533" y="495388"/>
                  </a:cubicBezTo>
                  <a:cubicBezTo>
                    <a:pt x="3668889" y="523610"/>
                    <a:pt x="3685822" y="574410"/>
                    <a:pt x="3657600" y="580055"/>
                  </a:cubicBezTo>
                  <a:cubicBezTo>
                    <a:pt x="3626290" y="586317"/>
                    <a:pt x="3614109" y="533102"/>
                    <a:pt x="3589866" y="512322"/>
                  </a:cubicBezTo>
                  <a:cubicBezTo>
                    <a:pt x="3534984" y="465280"/>
                    <a:pt x="3473084" y="426487"/>
                    <a:pt x="3420533" y="376855"/>
                  </a:cubicBezTo>
                  <a:cubicBezTo>
                    <a:pt x="3371119" y="330186"/>
                    <a:pt x="3335866" y="269611"/>
                    <a:pt x="3285066" y="224455"/>
                  </a:cubicBezTo>
                  <a:cubicBezTo>
                    <a:pt x="3163657" y="116536"/>
                    <a:pt x="3164893" y="122309"/>
                    <a:pt x="3064933" y="88988"/>
                  </a:cubicBezTo>
                  <a:cubicBezTo>
                    <a:pt x="3002844" y="94633"/>
                    <a:pt x="2940062" y="95087"/>
                    <a:pt x="2878666" y="105922"/>
                  </a:cubicBezTo>
                  <a:cubicBezTo>
                    <a:pt x="2843511" y="112126"/>
                    <a:pt x="2811850" y="131761"/>
                    <a:pt x="2777066" y="139788"/>
                  </a:cubicBezTo>
                  <a:cubicBezTo>
                    <a:pt x="2738176" y="148763"/>
                    <a:pt x="2698044" y="151077"/>
                    <a:pt x="2658533" y="156722"/>
                  </a:cubicBezTo>
                  <a:cubicBezTo>
                    <a:pt x="2624666" y="173655"/>
                    <a:pt x="2590032" y="189134"/>
                    <a:pt x="2556933" y="207522"/>
                  </a:cubicBezTo>
                  <a:cubicBezTo>
                    <a:pt x="2539143" y="217405"/>
                    <a:pt x="2515234" y="223185"/>
                    <a:pt x="2506133" y="241388"/>
                  </a:cubicBezTo>
                  <a:cubicBezTo>
                    <a:pt x="2485317" y="283019"/>
                    <a:pt x="2486985" y="332698"/>
                    <a:pt x="2472266" y="376855"/>
                  </a:cubicBezTo>
                  <a:lnTo>
                    <a:pt x="2455333" y="427655"/>
                  </a:lnTo>
                  <a:cubicBezTo>
                    <a:pt x="2438400" y="422011"/>
                    <a:pt x="2417154" y="423343"/>
                    <a:pt x="2404533" y="410722"/>
                  </a:cubicBezTo>
                  <a:cubicBezTo>
                    <a:pt x="2381107" y="387296"/>
                    <a:pt x="2314549" y="247686"/>
                    <a:pt x="2302933" y="224455"/>
                  </a:cubicBezTo>
                  <a:cubicBezTo>
                    <a:pt x="2410177" y="190588"/>
                    <a:pt x="2512268" y="126731"/>
                    <a:pt x="2624666" y="122855"/>
                  </a:cubicBezTo>
                  <a:cubicBezTo>
                    <a:pt x="2685555" y="120755"/>
                    <a:pt x="2859501" y="254308"/>
                    <a:pt x="2912533" y="292188"/>
                  </a:cubicBezTo>
                  <a:cubicBezTo>
                    <a:pt x="2929466" y="320410"/>
                    <a:pt x="2945889" y="348945"/>
                    <a:pt x="2963333" y="376855"/>
                  </a:cubicBezTo>
                  <a:cubicBezTo>
                    <a:pt x="2974119" y="394113"/>
                    <a:pt x="2995175" y="407405"/>
                    <a:pt x="2997200" y="427655"/>
                  </a:cubicBezTo>
                  <a:cubicBezTo>
                    <a:pt x="3001171" y="467369"/>
                    <a:pt x="2985911" y="506677"/>
                    <a:pt x="2980266" y="546188"/>
                  </a:cubicBezTo>
                  <a:cubicBezTo>
                    <a:pt x="2763648" y="505572"/>
                    <a:pt x="2734178" y="512759"/>
                    <a:pt x="2556933" y="444588"/>
                  </a:cubicBezTo>
                  <a:cubicBezTo>
                    <a:pt x="2506150" y="425056"/>
                    <a:pt x="2481861" y="405830"/>
                    <a:pt x="2438400" y="376855"/>
                  </a:cubicBezTo>
                  <a:cubicBezTo>
                    <a:pt x="2432755" y="359922"/>
                    <a:pt x="2410756" y="340334"/>
                    <a:pt x="2421466" y="326055"/>
                  </a:cubicBezTo>
                  <a:cubicBezTo>
                    <a:pt x="2435430" y="307437"/>
                    <a:pt x="2465972" y="307670"/>
                    <a:pt x="2489200" y="309122"/>
                  </a:cubicBezTo>
                  <a:cubicBezTo>
                    <a:pt x="2557734" y="313405"/>
                    <a:pt x="2624667" y="331699"/>
                    <a:pt x="2692400" y="342988"/>
                  </a:cubicBezTo>
                  <a:cubicBezTo>
                    <a:pt x="2692681" y="343148"/>
                    <a:pt x="2975436" y="497512"/>
                    <a:pt x="3031066" y="546188"/>
                  </a:cubicBezTo>
                  <a:cubicBezTo>
                    <a:pt x="3046382" y="559589"/>
                    <a:pt x="3053644" y="580055"/>
                    <a:pt x="3064933" y="596988"/>
                  </a:cubicBezTo>
                  <a:cubicBezTo>
                    <a:pt x="3048000" y="630855"/>
                    <a:pt x="3040907" y="671814"/>
                    <a:pt x="3014133" y="698588"/>
                  </a:cubicBezTo>
                  <a:cubicBezTo>
                    <a:pt x="2971192" y="741529"/>
                    <a:pt x="2809712" y="745761"/>
                    <a:pt x="2777066" y="749388"/>
                  </a:cubicBezTo>
                  <a:cubicBezTo>
                    <a:pt x="2388415" y="677416"/>
                    <a:pt x="2356617" y="707356"/>
                    <a:pt x="2048933" y="546188"/>
                  </a:cubicBezTo>
                  <a:cubicBezTo>
                    <a:pt x="2028283" y="535371"/>
                    <a:pt x="1935015" y="456387"/>
                    <a:pt x="1913466" y="427655"/>
                  </a:cubicBezTo>
                  <a:cubicBezTo>
                    <a:pt x="1893718" y="401325"/>
                    <a:pt x="1879599" y="371210"/>
                    <a:pt x="1862666" y="342988"/>
                  </a:cubicBezTo>
                  <a:cubicBezTo>
                    <a:pt x="1963867" y="292389"/>
                    <a:pt x="1981536" y="266956"/>
                    <a:pt x="2133600" y="342988"/>
                  </a:cubicBezTo>
                  <a:cubicBezTo>
                    <a:pt x="2160787" y="356582"/>
                    <a:pt x="2156177" y="399433"/>
                    <a:pt x="2167466" y="427655"/>
                  </a:cubicBezTo>
                  <a:cubicBezTo>
                    <a:pt x="2161822" y="478455"/>
                    <a:pt x="2173391" y="534338"/>
                    <a:pt x="2150533" y="580055"/>
                  </a:cubicBezTo>
                  <a:cubicBezTo>
                    <a:pt x="2140125" y="600871"/>
                    <a:pt x="2105477" y="602221"/>
                    <a:pt x="2082800" y="596988"/>
                  </a:cubicBezTo>
                  <a:cubicBezTo>
                    <a:pt x="2028632" y="584488"/>
                    <a:pt x="1981200" y="551833"/>
                    <a:pt x="1930400" y="529255"/>
                  </a:cubicBezTo>
                  <a:cubicBezTo>
                    <a:pt x="1902178" y="501033"/>
                    <a:pt x="1866651" y="478580"/>
                    <a:pt x="1845733" y="444588"/>
                  </a:cubicBezTo>
                  <a:cubicBezTo>
                    <a:pt x="1820458" y="403516"/>
                    <a:pt x="1813295" y="353715"/>
                    <a:pt x="1794933" y="309122"/>
                  </a:cubicBezTo>
                  <a:cubicBezTo>
                    <a:pt x="1773767" y="257718"/>
                    <a:pt x="1749778" y="207522"/>
                    <a:pt x="1727200" y="156722"/>
                  </a:cubicBezTo>
                  <a:cubicBezTo>
                    <a:pt x="1726035" y="150895"/>
                    <a:pt x="1686844" y="17774"/>
                    <a:pt x="1727200" y="4322"/>
                  </a:cubicBezTo>
                  <a:cubicBezTo>
                    <a:pt x="1770371" y="-10068"/>
                    <a:pt x="1817511" y="15611"/>
                    <a:pt x="1862666" y="21255"/>
                  </a:cubicBezTo>
                  <a:cubicBezTo>
                    <a:pt x="1868311" y="38188"/>
                    <a:pt x="1879600" y="54206"/>
                    <a:pt x="1879600" y="72055"/>
                  </a:cubicBezTo>
                  <a:cubicBezTo>
                    <a:pt x="1879600" y="117562"/>
                    <a:pt x="1881148" y="165937"/>
                    <a:pt x="1862666" y="207522"/>
                  </a:cubicBezTo>
                  <a:cubicBezTo>
                    <a:pt x="1855417" y="223833"/>
                    <a:pt x="1829369" y="220955"/>
                    <a:pt x="1811866" y="224455"/>
                  </a:cubicBezTo>
                  <a:cubicBezTo>
                    <a:pt x="1772729" y="232282"/>
                    <a:pt x="1732844" y="235744"/>
                    <a:pt x="1693333" y="241388"/>
                  </a:cubicBezTo>
                  <a:cubicBezTo>
                    <a:pt x="1597377" y="235744"/>
                    <a:pt x="1498974" y="246719"/>
                    <a:pt x="1405466" y="224455"/>
                  </a:cubicBezTo>
                  <a:cubicBezTo>
                    <a:pt x="1374405" y="217059"/>
                    <a:pt x="1337733" y="188652"/>
                    <a:pt x="1337733" y="156722"/>
                  </a:cubicBezTo>
                  <a:cubicBezTo>
                    <a:pt x="1337733" y="128500"/>
                    <a:pt x="1382888" y="122855"/>
                    <a:pt x="1405466" y="105922"/>
                  </a:cubicBezTo>
                  <a:cubicBezTo>
                    <a:pt x="1490133" y="117211"/>
                    <a:pt x="1575212" y="125746"/>
                    <a:pt x="1659466" y="139788"/>
                  </a:cubicBezTo>
                  <a:cubicBezTo>
                    <a:pt x="1677073" y="142722"/>
                    <a:pt x="1697645" y="144101"/>
                    <a:pt x="1710266" y="156722"/>
                  </a:cubicBezTo>
                  <a:cubicBezTo>
                    <a:pt x="1728115" y="174571"/>
                    <a:pt x="1732844" y="201877"/>
                    <a:pt x="1744133" y="224455"/>
                  </a:cubicBezTo>
                  <a:cubicBezTo>
                    <a:pt x="1732844" y="269611"/>
                    <a:pt x="1731082" y="318291"/>
                    <a:pt x="1710266" y="359922"/>
                  </a:cubicBezTo>
                  <a:cubicBezTo>
                    <a:pt x="1702289" y="375876"/>
                    <a:pt x="1598502" y="424271"/>
                    <a:pt x="1591733" y="427655"/>
                  </a:cubicBezTo>
                  <a:cubicBezTo>
                    <a:pt x="1545186" y="423000"/>
                    <a:pt x="1407320" y="429509"/>
                    <a:pt x="1354666" y="376855"/>
                  </a:cubicBezTo>
                  <a:cubicBezTo>
                    <a:pt x="1331393" y="353582"/>
                    <a:pt x="1320799" y="320410"/>
                    <a:pt x="1303866" y="292188"/>
                  </a:cubicBezTo>
                  <a:cubicBezTo>
                    <a:pt x="1320799" y="252677"/>
                    <a:pt x="1317089" y="194531"/>
                    <a:pt x="1354666" y="173655"/>
                  </a:cubicBezTo>
                  <a:cubicBezTo>
                    <a:pt x="1387639" y="155337"/>
                    <a:pt x="1476692" y="221139"/>
                    <a:pt x="1507066" y="241388"/>
                  </a:cubicBezTo>
                  <a:cubicBezTo>
                    <a:pt x="1512711" y="258321"/>
                    <a:pt x="1524000" y="274339"/>
                    <a:pt x="1524000" y="292188"/>
                  </a:cubicBezTo>
                  <a:cubicBezTo>
                    <a:pt x="1524000" y="343301"/>
                    <a:pt x="1528217" y="398057"/>
                    <a:pt x="1507066" y="444588"/>
                  </a:cubicBezTo>
                  <a:cubicBezTo>
                    <a:pt x="1495713" y="469564"/>
                    <a:pt x="1392651" y="490125"/>
                    <a:pt x="1371600" y="495388"/>
                  </a:cubicBezTo>
                  <a:cubicBezTo>
                    <a:pt x="1292578" y="489744"/>
                    <a:pt x="1213757" y="478455"/>
                    <a:pt x="1134533" y="478455"/>
                  </a:cubicBezTo>
                  <a:cubicBezTo>
                    <a:pt x="1116684" y="478455"/>
                    <a:pt x="1088637" y="478226"/>
                    <a:pt x="1083733" y="495388"/>
                  </a:cubicBezTo>
                  <a:cubicBezTo>
                    <a:pt x="977713" y="866459"/>
                    <a:pt x="1156443" y="791379"/>
                    <a:pt x="880533" y="918722"/>
                  </a:cubicBezTo>
                  <a:cubicBezTo>
                    <a:pt x="859403" y="928475"/>
                    <a:pt x="835378" y="930011"/>
                    <a:pt x="812800" y="935655"/>
                  </a:cubicBezTo>
                  <a:cubicBezTo>
                    <a:pt x="773289" y="930011"/>
                    <a:pt x="729408" y="937644"/>
                    <a:pt x="694266" y="918722"/>
                  </a:cubicBezTo>
                  <a:cubicBezTo>
                    <a:pt x="652096" y="896015"/>
                    <a:pt x="632517" y="843689"/>
                    <a:pt x="592666" y="817122"/>
                  </a:cubicBezTo>
                  <a:lnTo>
                    <a:pt x="541866" y="783255"/>
                  </a:lnTo>
                  <a:cubicBezTo>
                    <a:pt x="513644" y="805833"/>
                    <a:pt x="480999" y="823788"/>
                    <a:pt x="457200" y="850988"/>
                  </a:cubicBezTo>
                  <a:cubicBezTo>
                    <a:pt x="417087" y="896831"/>
                    <a:pt x="425618" y="933605"/>
                    <a:pt x="406400" y="986455"/>
                  </a:cubicBezTo>
                  <a:cubicBezTo>
                    <a:pt x="360508" y="1112657"/>
                    <a:pt x="378007" y="1082581"/>
                    <a:pt x="304800" y="1155788"/>
                  </a:cubicBezTo>
                  <a:cubicBezTo>
                    <a:pt x="259644" y="1150144"/>
                    <a:pt x="212100" y="1154407"/>
                    <a:pt x="169333" y="1138855"/>
                  </a:cubicBezTo>
                  <a:cubicBezTo>
                    <a:pt x="110482" y="1117455"/>
                    <a:pt x="122699" y="1079453"/>
                    <a:pt x="101600" y="1037255"/>
                  </a:cubicBezTo>
                  <a:cubicBezTo>
                    <a:pt x="92499" y="1019052"/>
                    <a:pt x="79022" y="1003388"/>
                    <a:pt x="67733" y="986455"/>
                  </a:cubicBezTo>
                  <a:cubicBezTo>
                    <a:pt x="62089" y="969522"/>
                    <a:pt x="46104" y="952875"/>
                    <a:pt x="50800" y="935655"/>
                  </a:cubicBezTo>
                  <a:cubicBezTo>
                    <a:pt x="115522" y="698342"/>
                    <a:pt x="177768" y="806423"/>
                    <a:pt x="440266" y="834055"/>
                  </a:cubicBezTo>
                  <a:cubicBezTo>
                    <a:pt x="502355" y="856633"/>
                    <a:pt x="565808" y="875763"/>
                    <a:pt x="626533" y="901788"/>
                  </a:cubicBezTo>
                  <a:cubicBezTo>
                    <a:pt x="645239" y="909805"/>
                    <a:pt x="666044" y="918722"/>
                    <a:pt x="677333" y="935655"/>
                  </a:cubicBezTo>
                  <a:cubicBezTo>
                    <a:pt x="701178" y="971422"/>
                    <a:pt x="711200" y="1014677"/>
                    <a:pt x="728133" y="1054188"/>
                  </a:cubicBezTo>
                  <a:cubicBezTo>
                    <a:pt x="722489" y="1076766"/>
                    <a:pt x="717594" y="1099545"/>
                    <a:pt x="711200" y="1121922"/>
                  </a:cubicBezTo>
                  <a:cubicBezTo>
                    <a:pt x="706296" y="1139085"/>
                    <a:pt x="711429" y="1167819"/>
                    <a:pt x="694266" y="1172722"/>
                  </a:cubicBezTo>
                  <a:cubicBezTo>
                    <a:pt x="661253" y="1182154"/>
                    <a:pt x="626533" y="1161433"/>
                    <a:pt x="592666" y="1155788"/>
                  </a:cubicBezTo>
                  <a:cubicBezTo>
                    <a:pt x="581377" y="1138855"/>
                    <a:pt x="565946" y="1124043"/>
                    <a:pt x="558800" y="1104988"/>
                  </a:cubicBezTo>
                  <a:cubicBezTo>
                    <a:pt x="527535" y="1021614"/>
                    <a:pt x="539195" y="884978"/>
                    <a:pt x="575733" y="817122"/>
                  </a:cubicBezTo>
                  <a:cubicBezTo>
                    <a:pt x="589378" y="791781"/>
                    <a:pt x="632178" y="805833"/>
                    <a:pt x="660400" y="800188"/>
                  </a:cubicBezTo>
                  <a:cubicBezTo>
                    <a:pt x="980016" y="815408"/>
                    <a:pt x="974043" y="716275"/>
                    <a:pt x="1066800" y="901788"/>
                  </a:cubicBezTo>
                  <a:cubicBezTo>
                    <a:pt x="1074782" y="917753"/>
                    <a:pt x="1078089" y="935655"/>
                    <a:pt x="1083733" y="952588"/>
                  </a:cubicBezTo>
                  <a:cubicBezTo>
                    <a:pt x="1078089" y="1003388"/>
                    <a:pt x="1116386" y="1092591"/>
                    <a:pt x="1066800" y="1104988"/>
                  </a:cubicBezTo>
                  <a:cubicBezTo>
                    <a:pt x="1012591" y="1118540"/>
                    <a:pt x="980744" y="1031924"/>
                    <a:pt x="948266" y="986455"/>
                  </a:cubicBezTo>
                  <a:cubicBezTo>
                    <a:pt x="920044" y="946944"/>
                    <a:pt x="887690" y="910080"/>
                    <a:pt x="863600" y="867922"/>
                  </a:cubicBezTo>
                  <a:cubicBezTo>
                    <a:pt x="842273" y="830599"/>
                    <a:pt x="834917" y="786249"/>
                    <a:pt x="812800" y="749388"/>
                  </a:cubicBezTo>
                  <a:cubicBezTo>
                    <a:pt x="800479" y="728853"/>
                    <a:pt x="774857" y="718791"/>
                    <a:pt x="762000" y="698588"/>
                  </a:cubicBezTo>
                  <a:cubicBezTo>
                    <a:pt x="734895" y="655996"/>
                    <a:pt x="722270" y="605129"/>
                    <a:pt x="694266" y="563122"/>
                  </a:cubicBezTo>
                  <a:cubicBezTo>
                    <a:pt x="646398" y="491318"/>
                    <a:pt x="669501" y="530525"/>
                    <a:pt x="626533" y="444588"/>
                  </a:cubicBezTo>
                  <a:cubicBezTo>
                    <a:pt x="481111" y="468825"/>
                    <a:pt x="443501" y="434631"/>
                    <a:pt x="372533" y="529255"/>
                  </a:cubicBezTo>
                  <a:cubicBezTo>
                    <a:pt x="352785" y="555585"/>
                    <a:pt x="338666" y="585700"/>
                    <a:pt x="321733" y="613922"/>
                  </a:cubicBezTo>
                  <a:cubicBezTo>
                    <a:pt x="354027" y="920707"/>
                    <a:pt x="264646" y="1014563"/>
                    <a:pt x="474133" y="867922"/>
                  </a:cubicBezTo>
                  <a:cubicBezTo>
                    <a:pt x="493751" y="854189"/>
                    <a:pt x="508000" y="834055"/>
                    <a:pt x="524933" y="817122"/>
                  </a:cubicBezTo>
                  <a:cubicBezTo>
                    <a:pt x="624735" y="883655"/>
                    <a:pt x="526145" y="813133"/>
                    <a:pt x="643466" y="918722"/>
                  </a:cubicBezTo>
                  <a:cubicBezTo>
                    <a:pt x="676234" y="948213"/>
                    <a:pt x="713894" y="972216"/>
                    <a:pt x="745066" y="1003388"/>
                  </a:cubicBezTo>
                  <a:cubicBezTo>
                    <a:pt x="765022" y="1023344"/>
                    <a:pt x="775910" y="1051166"/>
                    <a:pt x="795866" y="1071122"/>
                  </a:cubicBezTo>
                  <a:cubicBezTo>
                    <a:pt x="872167" y="1147423"/>
                    <a:pt x="854359" y="1103618"/>
                    <a:pt x="948266" y="1155788"/>
                  </a:cubicBezTo>
                  <a:cubicBezTo>
                    <a:pt x="972937" y="1169494"/>
                    <a:pt x="991496" y="1192586"/>
                    <a:pt x="1016000" y="1206588"/>
                  </a:cubicBezTo>
                  <a:cubicBezTo>
                    <a:pt x="1031498" y="1215444"/>
                    <a:pt x="1050835" y="1215540"/>
                    <a:pt x="1066800" y="1223522"/>
                  </a:cubicBezTo>
                  <a:cubicBezTo>
                    <a:pt x="1085003" y="1232623"/>
                    <a:pt x="1100667" y="1246099"/>
                    <a:pt x="1117600" y="1257388"/>
                  </a:cubicBezTo>
                  <a:cubicBezTo>
                    <a:pt x="1213555" y="1251744"/>
                    <a:pt x="1311959" y="1262718"/>
                    <a:pt x="1405466" y="1240455"/>
                  </a:cubicBezTo>
                  <a:cubicBezTo>
                    <a:pt x="1436528" y="1233059"/>
                    <a:pt x="1505130" y="1172722"/>
                    <a:pt x="1473200" y="1172722"/>
                  </a:cubicBezTo>
                  <a:cubicBezTo>
                    <a:pt x="1369122" y="1172722"/>
                    <a:pt x="1270457" y="1220044"/>
                    <a:pt x="1168400" y="1240455"/>
                  </a:cubicBezTo>
                  <a:cubicBezTo>
                    <a:pt x="1140178" y="1246099"/>
                    <a:pt x="1111655" y="1250407"/>
                    <a:pt x="1083733" y="1257388"/>
                  </a:cubicBezTo>
                  <a:cubicBezTo>
                    <a:pt x="1066417" y="1261717"/>
                    <a:pt x="1050096" y="1269418"/>
                    <a:pt x="1032933" y="1274322"/>
                  </a:cubicBezTo>
                  <a:cubicBezTo>
                    <a:pt x="853777" y="1325510"/>
                    <a:pt x="1105070" y="1244631"/>
                    <a:pt x="863600" y="1325122"/>
                  </a:cubicBezTo>
                  <a:cubicBezTo>
                    <a:pt x="824089" y="1319477"/>
                    <a:pt x="780765" y="1326038"/>
                    <a:pt x="745066" y="1308188"/>
                  </a:cubicBezTo>
                  <a:cubicBezTo>
                    <a:pt x="729101" y="1300206"/>
                    <a:pt x="728133" y="1275237"/>
                    <a:pt x="728133" y="1257388"/>
                  </a:cubicBezTo>
                  <a:cubicBezTo>
                    <a:pt x="728133" y="1211881"/>
                    <a:pt x="723275" y="1161872"/>
                    <a:pt x="745066" y="1121922"/>
                  </a:cubicBezTo>
                  <a:cubicBezTo>
                    <a:pt x="775382" y="1066343"/>
                    <a:pt x="954096" y="1043486"/>
                    <a:pt x="982133" y="1037255"/>
                  </a:cubicBezTo>
                  <a:cubicBezTo>
                    <a:pt x="1111955" y="1042899"/>
                    <a:pt x="1242130" y="1043091"/>
                    <a:pt x="1371600" y="1054188"/>
                  </a:cubicBezTo>
                  <a:cubicBezTo>
                    <a:pt x="1440017" y="1060052"/>
                    <a:pt x="1507466" y="1074588"/>
                    <a:pt x="1574800" y="1088055"/>
                  </a:cubicBezTo>
                  <a:cubicBezTo>
                    <a:pt x="1766101" y="1126315"/>
                    <a:pt x="1834720" y="1143368"/>
                    <a:pt x="2015066" y="1223522"/>
                  </a:cubicBezTo>
                  <a:cubicBezTo>
                    <a:pt x="2045698" y="1237136"/>
                    <a:pt x="2116550" y="1285533"/>
                    <a:pt x="2150533" y="1308188"/>
                  </a:cubicBezTo>
                  <a:cubicBezTo>
                    <a:pt x="2167466" y="1330766"/>
                    <a:pt x="2173111" y="1375922"/>
                    <a:pt x="2201333" y="1375922"/>
                  </a:cubicBezTo>
                  <a:cubicBezTo>
                    <a:pt x="2233263" y="1375922"/>
                    <a:pt x="2253928" y="1336301"/>
                    <a:pt x="2269066" y="1308188"/>
                  </a:cubicBezTo>
                  <a:cubicBezTo>
                    <a:pt x="2294453" y="1261041"/>
                    <a:pt x="2304756" y="1207160"/>
                    <a:pt x="2319866" y="1155788"/>
                  </a:cubicBezTo>
                  <a:cubicBezTo>
                    <a:pt x="2356156" y="1032402"/>
                    <a:pt x="2353374" y="1022838"/>
                    <a:pt x="2370666" y="901788"/>
                  </a:cubicBezTo>
                  <a:cubicBezTo>
                    <a:pt x="2359377" y="845344"/>
                    <a:pt x="2367704" y="781018"/>
                    <a:pt x="2336800" y="732455"/>
                  </a:cubicBezTo>
                  <a:cubicBezTo>
                    <a:pt x="2321348" y="708173"/>
                    <a:pt x="2280055" y="722503"/>
                    <a:pt x="2252133" y="715522"/>
                  </a:cubicBezTo>
                  <a:cubicBezTo>
                    <a:pt x="2234817" y="711193"/>
                    <a:pt x="2218496" y="703492"/>
                    <a:pt x="2201333" y="698588"/>
                  </a:cubicBezTo>
                  <a:cubicBezTo>
                    <a:pt x="2052470" y="656055"/>
                    <a:pt x="2204621" y="705328"/>
                    <a:pt x="2082800" y="664722"/>
                  </a:cubicBezTo>
                  <a:cubicBezTo>
                    <a:pt x="2015994" y="753797"/>
                    <a:pt x="2010334" y="746468"/>
                    <a:pt x="1981200" y="884855"/>
                  </a:cubicBezTo>
                  <a:cubicBezTo>
                    <a:pt x="1969514" y="940364"/>
                    <a:pt x="1988037" y="1002683"/>
                    <a:pt x="1964266" y="1054188"/>
                  </a:cubicBezTo>
                  <a:cubicBezTo>
                    <a:pt x="1950474" y="1084071"/>
                    <a:pt x="1907822" y="1088055"/>
                    <a:pt x="1879600" y="1104988"/>
                  </a:cubicBezTo>
                  <a:cubicBezTo>
                    <a:pt x="1746339" y="1080759"/>
                    <a:pt x="1707696" y="1102419"/>
                    <a:pt x="1625600" y="1020322"/>
                  </a:cubicBezTo>
                  <a:cubicBezTo>
                    <a:pt x="1605644" y="1000366"/>
                    <a:pt x="1591733" y="975166"/>
                    <a:pt x="1574800" y="952588"/>
                  </a:cubicBezTo>
                  <a:cubicBezTo>
                    <a:pt x="1569155" y="918721"/>
                    <a:pt x="1542511" y="881697"/>
                    <a:pt x="1557866" y="850988"/>
                  </a:cubicBezTo>
                  <a:cubicBezTo>
                    <a:pt x="1620009" y="726702"/>
                    <a:pt x="1718182" y="744746"/>
                    <a:pt x="1828800" y="732455"/>
                  </a:cubicBezTo>
                  <a:cubicBezTo>
                    <a:pt x="2028147" y="762357"/>
                    <a:pt x="2160221" y="736188"/>
                    <a:pt x="2302933" y="867922"/>
                  </a:cubicBezTo>
                  <a:cubicBezTo>
                    <a:pt x="2502630" y="1052258"/>
                    <a:pt x="2313712" y="919495"/>
                    <a:pt x="2421466" y="1054188"/>
                  </a:cubicBezTo>
                  <a:cubicBezTo>
                    <a:pt x="2451386" y="1091588"/>
                    <a:pt x="2475231" y="1153396"/>
                    <a:pt x="2523066" y="1155788"/>
                  </a:cubicBezTo>
                  <a:lnTo>
                    <a:pt x="3200400" y="1189655"/>
                  </a:lnTo>
                  <a:cubicBezTo>
                    <a:pt x="3211689" y="1223522"/>
                    <a:pt x="3242924" y="1256622"/>
                    <a:pt x="3234266" y="1291255"/>
                  </a:cubicBezTo>
                  <a:cubicBezTo>
                    <a:pt x="3228144" y="1315744"/>
                    <a:pt x="3191769" y="1325683"/>
                    <a:pt x="3166533" y="1325122"/>
                  </a:cubicBezTo>
                  <a:cubicBezTo>
                    <a:pt x="2934549" y="1319967"/>
                    <a:pt x="2703688" y="1291255"/>
                    <a:pt x="2472266" y="1274322"/>
                  </a:cubicBezTo>
                  <a:cubicBezTo>
                    <a:pt x="2506133" y="1234811"/>
                    <a:pt x="2521848" y="1157274"/>
                    <a:pt x="2573866" y="1155788"/>
                  </a:cubicBezTo>
                  <a:cubicBezTo>
                    <a:pt x="2911796" y="1146132"/>
                    <a:pt x="2946922" y="1178714"/>
                    <a:pt x="3115733" y="1291255"/>
                  </a:cubicBezTo>
                  <a:cubicBezTo>
                    <a:pt x="3127022" y="1313833"/>
                    <a:pt x="3124637" y="1355243"/>
                    <a:pt x="3149600" y="1358988"/>
                  </a:cubicBezTo>
                  <a:cubicBezTo>
                    <a:pt x="3250231" y="1374083"/>
                    <a:pt x="3353576" y="1355804"/>
                    <a:pt x="3454400" y="1342055"/>
                  </a:cubicBezTo>
                  <a:cubicBezTo>
                    <a:pt x="3479411" y="1338644"/>
                    <a:pt x="3500727" y="1321567"/>
                    <a:pt x="3522133" y="1308188"/>
                  </a:cubicBezTo>
                  <a:cubicBezTo>
                    <a:pt x="3561131" y="1283814"/>
                    <a:pt x="3610549" y="1242728"/>
                    <a:pt x="3640666" y="1206588"/>
                  </a:cubicBezTo>
                  <a:cubicBezTo>
                    <a:pt x="3653695" y="1190954"/>
                    <a:pt x="3663244" y="1172721"/>
                    <a:pt x="3674533" y="1155788"/>
                  </a:cubicBezTo>
                  <a:cubicBezTo>
                    <a:pt x="3691466" y="1167077"/>
                    <a:pt x="3706736" y="1181389"/>
                    <a:pt x="3725333" y="1189655"/>
                  </a:cubicBezTo>
                  <a:cubicBezTo>
                    <a:pt x="3858154" y="1248687"/>
                    <a:pt x="3842453" y="1220700"/>
                    <a:pt x="4013200" y="1189655"/>
                  </a:cubicBezTo>
                  <a:cubicBezTo>
                    <a:pt x="4144228" y="1021191"/>
                    <a:pt x="4078185" y="1072954"/>
                    <a:pt x="4182533" y="1003388"/>
                  </a:cubicBezTo>
                  <a:cubicBezTo>
                    <a:pt x="4176889" y="975166"/>
                    <a:pt x="4193522" y="925702"/>
                    <a:pt x="4165600" y="918722"/>
                  </a:cubicBezTo>
                  <a:cubicBezTo>
                    <a:pt x="3965875" y="868791"/>
                    <a:pt x="3963857" y="918097"/>
                    <a:pt x="3843866" y="969522"/>
                  </a:cubicBezTo>
                  <a:cubicBezTo>
                    <a:pt x="3827460" y="976553"/>
                    <a:pt x="3809999" y="980811"/>
                    <a:pt x="3793066" y="986455"/>
                  </a:cubicBezTo>
                  <a:cubicBezTo>
                    <a:pt x="3776133" y="1003388"/>
                    <a:pt x="3761753" y="1023336"/>
                    <a:pt x="3742266" y="1037255"/>
                  </a:cubicBezTo>
                  <a:cubicBezTo>
                    <a:pt x="3634610" y="1114153"/>
                    <a:pt x="3552716" y="1063508"/>
                    <a:pt x="3403600" y="1054188"/>
                  </a:cubicBezTo>
                  <a:cubicBezTo>
                    <a:pt x="3397955" y="1025966"/>
                    <a:pt x="3384752" y="998239"/>
                    <a:pt x="3386666" y="969522"/>
                  </a:cubicBezTo>
                  <a:cubicBezTo>
                    <a:pt x="3405979" y="679820"/>
                    <a:pt x="3441639" y="802198"/>
                    <a:pt x="3776133" y="834055"/>
                  </a:cubicBezTo>
                  <a:cubicBezTo>
                    <a:pt x="3843866" y="873566"/>
                    <a:pt x="3922667" y="898386"/>
                    <a:pt x="3979333" y="952588"/>
                  </a:cubicBezTo>
                  <a:cubicBezTo>
                    <a:pt x="4055205" y="1025161"/>
                    <a:pt x="4104128" y="1121472"/>
                    <a:pt x="4165600" y="1206588"/>
                  </a:cubicBezTo>
                  <a:cubicBezTo>
                    <a:pt x="4177515" y="1223086"/>
                    <a:pt x="4199466" y="1257388"/>
                    <a:pt x="4199466" y="1257388"/>
                  </a:cubicBezTo>
                  <a:cubicBezTo>
                    <a:pt x="4205111" y="1217877"/>
                    <a:pt x="4219244" y="1178666"/>
                    <a:pt x="4216400" y="1138855"/>
                  </a:cubicBezTo>
                  <a:cubicBezTo>
                    <a:pt x="4213472" y="1097867"/>
                    <a:pt x="4193121" y="1060027"/>
                    <a:pt x="4182533" y="1020322"/>
                  </a:cubicBezTo>
                  <a:cubicBezTo>
                    <a:pt x="4170540" y="975348"/>
                    <a:pt x="4181579" y="917768"/>
                    <a:pt x="4148666" y="884855"/>
                  </a:cubicBezTo>
                  <a:cubicBezTo>
                    <a:pt x="4080213" y="816402"/>
                    <a:pt x="4063417" y="795518"/>
                    <a:pt x="3979333" y="732455"/>
                  </a:cubicBezTo>
                  <a:cubicBezTo>
                    <a:pt x="3946771" y="708033"/>
                    <a:pt x="3914689" y="681779"/>
                    <a:pt x="3877733" y="664722"/>
                  </a:cubicBezTo>
                  <a:cubicBezTo>
                    <a:pt x="3840423" y="647502"/>
                    <a:pt x="3798711" y="642144"/>
                    <a:pt x="3759200" y="630855"/>
                  </a:cubicBezTo>
                  <a:cubicBezTo>
                    <a:pt x="3663244" y="647788"/>
                    <a:pt x="3560373" y="642081"/>
                    <a:pt x="3471333" y="681655"/>
                  </a:cubicBezTo>
                  <a:cubicBezTo>
                    <a:pt x="3445032" y="693344"/>
                    <a:pt x="3430453" y="782287"/>
                    <a:pt x="3454400" y="766322"/>
                  </a:cubicBezTo>
                  <a:cubicBezTo>
                    <a:pt x="3559957" y="695951"/>
                    <a:pt x="3696300" y="526036"/>
                    <a:pt x="3776133" y="410722"/>
                  </a:cubicBezTo>
                  <a:cubicBezTo>
                    <a:pt x="3848113" y="306750"/>
                    <a:pt x="3789203" y="338631"/>
                    <a:pt x="3877733" y="309122"/>
                  </a:cubicBezTo>
                  <a:cubicBezTo>
                    <a:pt x="3911033" y="359071"/>
                    <a:pt x="3913508" y="369979"/>
                    <a:pt x="3962400" y="410722"/>
                  </a:cubicBezTo>
                  <a:cubicBezTo>
                    <a:pt x="3978034" y="423750"/>
                    <a:pt x="3996267" y="433299"/>
                    <a:pt x="4013200" y="444588"/>
                  </a:cubicBezTo>
                  <a:cubicBezTo>
                    <a:pt x="3959467" y="455335"/>
                    <a:pt x="3925798" y="476632"/>
                    <a:pt x="3877733" y="444588"/>
                  </a:cubicBezTo>
                  <a:cubicBezTo>
                    <a:pt x="3873037" y="441457"/>
                    <a:pt x="3877733" y="433299"/>
                    <a:pt x="3877733" y="427655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72667" y="2541601"/>
              <a:ext cx="1659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Genomic DNA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26663" y="2044612"/>
            <a:ext cx="6691305" cy="1558432"/>
            <a:chOff x="1026663" y="4283636"/>
            <a:chExt cx="6691305" cy="1558432"/>
          </a:xfrm>
        </p:grpSpPr>
        <p:sp>
          <p:nvSpPr>
            <p:cNvPr id="18" name="Freeform 17"/>
            <p:cNvSpPr/>
            <p:nvPr/>
          </p:nvSpPr>
          <p:spPr>
            <a:xfrm>
              <a:off x="1168400" y="4572000"/>
              <a:ext cx="1168400" cy="372533"/>
            </a:xfrm>
            <a:custGeom>
              <a:avLst/>
              <a:gdLst>
                <a:gd name="connsiteX0" fmla="*/ 0 w 1168400"/>
                <a:gd name="connsiteY0" fmla="*/ 355600 h 372533"/>
                <a:gd name="connsiteX1" fmla="*/ 287867 w 1168400"/>
                <a:gd name="connsiteY1" fmla="*/ 84667 h 372533"/>
                <a:gd name="connsiteX2" fmla="*/ 389467 w 1168400"/>
                <a:gd name="connsiteY2" fmla="*/ 16933 h 372533"/>
                <a:gd name="connsiteX3" fmla="*/ 491067 w 1168400"/>
                <a:gd name="connsiteY3" fmla="*/ 0 h 372533"/>
                <a:gd name="connsiteX4" fmla="*/ 643467 w 1168400"/>
                <a:gd name="connsiteY4" fmla="*/ 16933 h 372533"/>
                <a:gd name="connsiteX5" fmla="*/ 711200 w 1168400"/>
                <a:gd name="connsiteY5" fmla="*/ 118533 h 372533"/>
                <a:gd name="connsiteX6" fmla="*/ 778933 w 1168400"/>
                <a:gd name="connsiteY6" fmla="*/ 254000 h 372533"/>
                <a:gd name="connsiteX7" fmla="*/ 846667 w 1168400"/>
                <a:gd name="connsiteY7" fmla="*/ 372533 h 372533"/>
                <a:gd name="connsiteX8" fmla="*/ 1049867 w 1168400"/>
                <a:gd name="connsiteY8" fmla="*/ 304800 h 372533"/>
                <a:gd name="connsiteX9" fmla="*/ 1117600 w 1168400"/>
                <a:gd name="connsiteY9" fmla="*/ 254000 h 372533"/>
                <a:gd name="connsiteX10" fmla="*/ 1168400 w 1168400"/>
                <a:gd name="connsiteY10" fmla="*/ 203200 h 37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8400" h="372533">
                  <a:moveTo>
                    <a:pt x="0" y="355600"/>
                  </a:moveTo>
                  <a:cubicBezTo>
                    <a:pt x="109278" y="228109"/>
                    <a:pt x="129971" y="189932"/>
                    <a:pt x="287867" y="84667"/>
                  </a:cubicBezTo>
                  <a:cubicBezTo>
                    <a:pt x="321734" y="62089"/>
                    <a:pt x="351895" y="32588"/>
                    <a:pt x="389467" y="16933"/>
                  </a:cubicBezTo>
                  <a:cubicBezTo>
                    <a:pt x="421160" y="3728"/>
                    <a:pt x="457200" y="5644"/>
                    <a:pt x="491067" y="0"/>
                  </a:cubicBezTo>
                  <a:cubicBezTo>
                    <a:pt x="541867" y="5644"/>
                    <a:pt x="598464" y="-7299"/>
                    <a:pt x="643467" y="16933"/>
                  </a:cubicBezTo>
                  <a:cubicBezTo>
                    <a:pt x="679304" y="36230"/>
                    <a:pt x="691006" y="83193"/>
                    <a:pt x="711200" y="118533"/>
                  </a:cubicBezTo>
                  <a:cubicBezTo>
                    <a:pt x="736248" y="162367"/>
                    <a:pt x="750928" y="211994"/>
                    <a:pt x="778933" y="254000"/>
                  </a:cubicBezTo>
                  <a:cubicBezTo>
                    <a:pt x="826802" y="325803"/>
                    <a:pt x="803698" y="286597"/>
                    <a:pt x="846667" y="372533"/>
                  </a:cubicBezTo>
                  <a:cubicBezTo>
                    <a:pt x="914400" y="349955"/>
                    <a:pt x="984456" y="333417"/>
                    <a:pt x="1049867" y="304800"/>
                  </a:cubicBezTo>
                  <a:cubicBezTo>
                    <a:pt x="1075723" y="293488"/>
                    <a:pt x="1096172" y="272367"/>
                    <a:pt x="1117600" y="254000"/>
                  </a:cubicBezTo>
                  <a:cubicBezTo>
                    <a:pt x="1135782" y="238415"/>
                    <a:pt x="1168400" y="203200"/>
                    <a:pt x="1168400" y="2032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1422400" y="4927600"/>
              <a:ext cx="1236133" cy="372533"/>
            </a:xfrm>
            <a:custGeom>
              <a:avLst/>
              <a:gdLst>
                <a:gd name="connsiteX0" fmla="*/ 0 w 1236133"/>
                <a:gd name="connsiteY0" fmla="*/ 304800 h 372533"/>
                <a:gd name="connsiteX1" fmla="*/ 152400 w 1236133"/>
                <a:gd name="connsiteY1" fmla="*/ 101600 h 372533"/>
                <a:gd name="connsiteX2" fmla="*/ 287867 w 1236133"/>
                <a:gd name="connsiteY2" fmla="*/ 16933 h 372533"/>
                <a:gd name="connsiteX3" fmla="*/ 372533 w 1236133"/>
                <a:gd name="connsiteY3" fmla="*/ 0 h 372533"/>
                <a:gd name="connsiteX4" fmla="*/ 558800 w 1236133"/>
                <a:gd name="connsiteY4" fmla="*/ 50800 h 372533"/>
                <a:gd name="connsiteX5" fmla="*/ 609600 w 1236133"/>
                <a:gd name="connsiteY5" fmla="*/ 135467 h 372533"/>
                <a:gd name="connsiteX6" fmla="*/ 677333 w 1236133"/>
                <a:gd name="connsiteY6" fmla="*/ 203200 h 372533"/>
                <a:gd name="connsiteX7" fmla="*/ 762000 w 1236133"/>
                <a:gd name="connsiteY7" fmla="*/ 304800 h 372533"/>
                <a:gd name="connsiteX8" fmla="*/ 812800 w 1236133"/>
                <a:gd name="connsiteY8" fmla="*/ 355600 h 372533"/>
                <a:gd name="connsiteX9" fmla="*/ 880533 w 1236133"/>
                <a:gd name="connsiteY9" fmla="*/ 372533 h 372533"/>
                <a:gd name="connsiteX10" fmla="*/ 1016000 w 1236133"/>
                <a:gd name="connsiteY10" fmla="*/ 338667 h 372533"/>
                <a:gd name="connsiteX11" fmla="*/ 1151467 w 1236133"/>
                <a:gd name="connsiteY11" fmla="*/ 237067 h 372533"/>
                <a:gd name="connsiteX12" fmla="*/ 1236133 w 1236133"/>
                <a:gd name="connsiteY12" fmla="*/ 84667 h 37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6133" h="372533">
                  <a:moveTo>
                    <a:pt x="0" y="304800"/>
                  </a:moveTo>
                  <a:cubicBezTo>
                    <a:pt x="23328" y="272141"/>
                    <a:pt x="115629" y="138371"/>
                    <a:pt x="152400" y="101600"/>
                  </a:cubicBezTo>
                  <a:cubicBezTo>
                    <a:pt x="181367" y="72632"/>
                    <a:pt x="247626" y="30347"/>
                    <a:pt x="287867" y="16933"/>
                  </a:cubicBezTo>
                  <a:cubicBezTo>
                    <a:pt x="315171" y="7832"/>
                    <a:pt x="344311" y="5644"/>
                    <a:pt x="372533" y="0"/>
                  </a:cubicBezTo>
                  <a:cubicBezTo>
                    <a:pt x="434622" y="16933"/>
                    <a:pt x="502923" y="18870"/>
                    <a:pt x="558800" y="50800"/>
                  </a:cubicBezTo>
                  <a:cubicBezTo>
                    <a:pt x="587376" y="67129"/>
                    <a:pt x="589394" y="109487"/>
                    <a:pt x="609600" y="135467"/>
                  </a:cubicBezTo>
                  <a:cubicBezTo>
                    <a:pt x="629203" y="160671"/>
                    <a:pt x="655973" y="179467"/>
                    <a:pt x="677333" y="203200"/>
                  </a:cubicBezTo>
                  <a:cubicBezTo>
                    <a:pt x="706824" y="235968"/>
                    <a:pt x="732712" y="271851"/>
                    <a:pt x="762000" y="304800"/>
                  </a:cubicBezTo>
                  <a:cubicBezTo>
                    <a:pt x="777910" y="322698"/>
                    <a:pt x="792008" y="343719"/>
                    <a:pt x="812800" y="355600"/>
                  </a:cubicBezTo>
                  <a:cubicBezTo>
                    <a:pt x="833006" y="367146"/>
                    <a:pt x="857955" y="366889"/>
                    <a:pt x="880533" y="372533"/>
                  </a:cubicBezTo>
                  <a:cubicBezTo>
                    <a:pt x="925689" y="361244"/>
                    <a:pt x="974369" y="359483"/>
                    <a:pt x="1016000" y="338667"/>
                  </a:cubicBezTo>
                  <a:cubicBezTo>
                    <a:pt x="1066486" y="313424"/>
                    <a:pt x="1151467" y="237067"/>
                    <a:pt x="1151467" y="237067"/>
                  </a:cubicBezTo>
                  <a:cubicBezTo>
                    <a:pt x="1222770" y="94460"/>
                    <a:pt x="1183501" y="137299"/>
                    <a:pt x="1236133" y="8466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1574800" y="5080000"/>
              <a:ext cx="1236133" cy="372533"/>
            </a:xfrm>
            <a:custGeom>
              <a:avLst/>
              <a:gdLst>
                <a:gd name="connsiteX0" fmla="*/ 0 w 1236133"/>
                <a:gd name="connsiteY0" fmla="*/ 304800 h 372533"/>
                <a:gd name="connsiteX1" fmla="*/ 152400 w 1236133"/>
                <a:gd name="connsiteY1" fmla="*/ 101600 h 372533"/>
                <a:gd name="connsiteX2" fmla="*/ 287867 w 1236133"/>
                <a:gd name="connsiteY2" fmla="*/ 16933 h 372533"/>
                <a:gd name="connsiteX3" fmla="*/ 372533 w 1236133"/>
                <a:gd name="connsiteY3" fmla="*/ 0 h 372533"/>
                <a:gd name="connsiteX4" fmla="*/ 558800 w 1236133"/>
                <a:gd name="connsiteY4" fmla="*/ 50800 h 372533"/>
                <a:gd name="connsiteX5" fmla="*/ 609600 w 1236133"/>
                <a:gd name="connsiteY5" fmla="*/ 135467 h 372533"/>
                <a:gd name="connsiteX6" fmla="*/ 677333 w 1236133"/>
                <a:gd name="connsiteY6" fmla="*/ 203200 h 372533"/>
                <a:gd name="connsiteX7" fmla="*/ 762000 w 1236133"/>
                <a:gd name="connsiteY7" fmla="*/ 304800 h 372533"/>
                <a:gd name="connsiteX8" fmla="*/ 812800 w 1236133"/>
                <a:gd name="connsiteY8" fmla="*/ 355600 h 372533"/>
                <a:gd name="connsiteX9" fmla="*/ 880533 w 1236133"/>
                <a:gd name="connsiteY9" fmla="*/ 372533 h 372533"/>
                <a:gd name="connsiteX10" fmla="*/ 1016000 w 1236133"/>
                <a:gd name="connsiteY10" fmla="*/ 338667 h 372533"/>
                <a:gd name="connsiteX11" fmla="*/ 1151467 w 1236133"/>
                <a:gd name="connsiteY11" fmla="*/ 237067 h 372533"/>
                <a:gd name="connsiteX12" fmla="*/ 1236133 w 1236133"/>
                <a:gd name="connsiteY12" fmla="*/ 84667 h 37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6133" h="372533">
                  <a:moveTo>
                    <a:pt x="0" y="304800"/>
                  </a:moveTo>
                  <a:cubicBezTo>
                    <a:pt x="23328" y="272141"/>
                    <a:pt x="115629" y="138371"/>
                    <a:pt x="152400" y="101600"/>
                  </a:cubicBezTo>
                  <a:cubicBezTo>
                    <a:pt x="181367" y="72632"/>
                    <a:pt x="247626" y="30347"/>
                    <a:pt x="287867" y="16933"/>
                  </a:cubicBezTo>
                  <a:cubicBezTo>
                    <a:pt x="315171" y="7832"/>
                    <a:pt x="344311" y="5644"/>
                    <a:pt x="372533" y="0"/>
                  </a:cubicBezTo>
                  <a:cubicBezTo>
                    <a:pt x="434622" y="16933"/>
                    <a:pt x="502923" y="18870"/>
                    <a:pt x="558800" y="50800"/>
                  </a:cubicBezTo>
                  <a:cubicBezTo>
                    <a:pt x="587376" y="67129"/>
                    <a:pt x="589394" y="109487"/>
                    <a:pt x="609600" y="135467"/>
                  </a:cubicBezTo>
                  <a:cubicBezTo>
                    <a:pt x="629203" y="160671"/>
                    <a:pt x="655973" y="179467"/>
                    <a:pt x="677333" y="203200"/>
                  </a:cubicBezTo>
                  <a:cubicBezTo>
                    <a:pt x="706824" y="235968"/>
                    <a:pt x="732712" y="271851"/>
                    <a:pt x="762000" y="304800"/>
                  </a:cubicBezTo>
                  <a:cubicBezTo>
                    <a:pt x="777910" y="322698"/>
                    <a:pt x="792008" y="343719"/>
                    <a:pt x="812800" y="355600"/>
                  </a:cubicBezTo>
                  <a:cubicBezTo>
                    <a:pt x="833006" y="367146"/>
                    <a:pt x="857955" y="366889"/>
                    <a:pt x="880533" y="372533"/>
                  </a:cubicBezTo>
                  <a:cubicBezTo>
                    <a:pt x="925689" y="361244"/>
                    <a:pt x="974369" y="359483"/>
                    <a:pt x="1016000" y="338667"/>
                  </a:cubicBezTo>
                  <a:cubicBezTo>
                    <a:pt x="1066486" y="313424"/>
                    <a:pt x="1151467" y="237067"/>
                    <a:pt x="1151467" y="237067"/>
                  </a:cubicBezTo>
                  <a:cubicBezTo>
                    <a:pt x="1222770" y="94460"/>
                    <a:pt x="1183501" y="137299"/>
                    <a:pt x="1236133" y="8466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1422400" y="4419600"/>
              <a:ext cx="1320800" cy="1066800"/>
            </a:xfrm>
            <a:custGeom>
              <a:avLst/>
              <a:gdLst>
                <a:gd name="connsiteX0" fmla="*/ 0 w 1320800"/>
                <a:gd name="connsiteY0" fmla="*/ 0 h 1066800"/>
                <a:gd name="connsiteX1" fmla="*/ 220133 w 1320800"/>
                <a:gd name="connsiteY1" fmla="*/ 50800 h 1066800"/>
                <a:gd name="connsiteX2" fmla="*/ 321733 w 1320800"/>
                <a:gd name="connsiteY2" fmla="*/ 118533 h 1066800"/>
                <a:gd name="connsiteX3" fmla="*/ 423333 w 1320800"/>
                <a:gd name="connsiteY3" fmla="*/ 237067 h 1066800"/>
                <a:gd name="connsiteX4" fmla="*/ 457200 w 1320800"/>
                <a:gd name="connsiteY4" fmla="*/ 321733 h 1066800"/>
                <a:gd name="connsiteX5" fmla="*/ 575733 w 1320800"/>
                <a:gd name="connsiteY5" fmla="*/ 575733 h 1066800"/>
                <a:gd name="connsiteX6" fmla="*/ 626533 w 1320800"/>
                <a:gd name="connsiteY6" fmla="*/ 795867 h 1066800"/>
                <a:gd name="connsiteX7" fmla="*/ 643467 w 1320800"/>
                <a:gd name="connsiteY7" fmla="*/ 931333 h 1066800"/>
                <a:gd name="connsiteX8" fmla="*/ 745067 w 1320800"/>
                <a:gd name="connsiteY8" fmla="*/ 1049867 h 1066800"/>
                <a:gd name="connsiteX9" fmla="*/ 846667 w 1320800"/>
                <a:gd name="connsiteY9" fmla="*/ 1066800 h 1066800"/>
                <a:gd name="connsiteX10" fmla="*/ 1185333 w 1320800"/>
                <a:gd name="connsiteY10" fmla="*/ 1032933 h 1066800"/>
                <a:gd name="connsiteX11" fmla="*/ 1286933 w 1320800"/>
                <a:gd name="connsiteY11" fmla="*/ 965200 h 1066800"/>
                <a:gd name="connsiteX12" fmla="*/ 1320800 w 1320800"/>
                <a:gd name="connsiteY12" fmla="*/ 9144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0800" h="1066800">
                  <a:moveTo>
                    <a:pt x="0" y="0"/>
                  </a:moveTo>
                  <a:cubicBezTo>
                    <a:pt x="73378" y="16933"/>
                    <a:pt x="149470" y="24766"/>
                    <a:pt x="220133" y="50800"/>
                  </a:cubicBezTo>
                  <a:cubicBezTo>
                    <a:pt x="258326" y="64871"/>
                    <a:pt x="289604" y="93544"/>
                    <a:pt x="321733" y="118533"/>
                  </a:cubicBezTo>
                  <a:cubicBezTo>
                    <a:pt x="351864" y="141968"/>
                    <a:pt x="406042" y="205944"/>
                    <a:pt x="423333" y="237067"/>
                  </a:cubicBezTo>
                  <a:cubicBezTo>
                    <a:pt x="438095" y="263638"/>
                    <a:pt x="443606" y="294546"/>
                    <a:pt x="457200" y="321733"/>
                  </a:cubicBezTo>
                  <a:cubicBezTo>
                    <a:pt x="550768" y="508869"/>
                    <a:pt x="506932" y="369330"/>
                    <a:pt x="575733" y="575733"/>
                  </a:cubicBezTo>
                  <a:cubicBezTo>
                    <a:pt x="606533" y="668133"/>
                    <a:pt x="613288" y="703152"/>
                    <a:pt x="626533" y="795867"/>
                  </a:cubicBezTo>
                  <a:cubicBezTo>
                    <a:pt x="632969" y="840916"/>
                    <a:pt x="632430" y="887185"/>
                    <a:pt x="643467" y="931333"/>
                  </a:cubicBezTo>
                  <a:cubicBezTo>
                    <a:pt x="656483" y="983396"/>
                    <a:pt x="694561" y="1029665"/>
                    <a:pt x="745067" y="1049867"/>
                  </a:cubicBezTo>
                  <a:cubicBezTo>
                    <a:pt x="776945" y="1062618"/>
                    <a:pt x="812800" y="1061156"/>
                    <a:pt x="846667" y="1066800"/>
                  </a:cubicBezTo>
                  <a:cubicBezTo>
                    <a:pt x="959556" y="1055511"/>
                    <a:pt x="1074787" y="1058444"/>
                    <a:pt x="1185333" y="1032933"/>
                  </a:cubicBezTo>
                  <a:cubicBezTo>
                    <a:pt x="1224993" y="1023781"/>
                    <a:pt x="1286933" y="965200"/>
                    <a:pt x="1286933" y="965200"/>
                  </a:cubicBezTo>
                  <a:lnTo>
                    <a:pt x="1320800" y="914400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2489200" y="4487333"/>
              <a:ext cx="982133" cy="287867"/>
            </a:xfrm>
            <a:custGeom>
              <a:avLst/>
              <a:gdLst>
                <a:gd name="connsiteX0" fmla="*/ 982133 w 982133"/>
                <a:gd name="connsiteY0" fmla="*/ 169334 h 287867"/>
                <a:gd name="connsiteX1" fmla="*/ 711200 w 982133"/>
                <a:gd name="connsiteY1" fmla="*/ 33867 h 287867"/>
                <a:gd name="connsiteX2" fmla="*/ 558800 w 982133"/>
                <a:gd name="connsiteY2" fmla="*/ 0 h 287867"/>
                <a:gd name="connsiteX3" fmla="*/ 287867 w 982133"/>
                <a:gd name="connsiteY3" fmla="*/ 84667 h 287867"/>
                <a:gd name="connsiteX4" fmla="*/ 254000 w 982133"/>
                <a:gd name="connsiteY4" fmla="*/ 135467 h 287867"/>
                <a:gd name="connsiteX5" fmla="*/ 203200 w 982133"/>
                <a:gd name="connsiteY5" fmla="*/ 254000 h 287867"/>
                <a:gd name="connsiteX6" fmla="*/ 152400 w 982133"/>
                <a:gd name="connsiteY6" fmla="*/ 287867 h 287867"/>
                <a:gd name="connsiteX7" fmla="*/ 0 w 982133"/>
                <a:gd name="connsiteY7" fmla="*/ 270934 h 28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133" h="287867">
                  <a:moveTo>
                    <a:pt x="982133" y="169334"/>
                  </a:moveTo>
                  <a:cubicBezTo>
                    <a:pt x="891822" y="124178"/>
                    <a:pt x="810210" y="53669"/>
                    <a:pt x="711200" y="33867"/>
                  </a:cubicBezTo>
                  <a:cubicBezTo>
                    <a:pt x="603712" y="12370"/>
                    <a:pt x="654455" y="23915"/>
                    <a:pt x="558800" y="0"/>
                  </a:cubicBezTo>
                  <a:cubicBezTo>
                    <a:pt x="417300" y="23584"/>
                    <a:pt x="373734" y="-1200"/>
                    <a:pt x="287867" y="84667"/>
                  </a:cubicBezTo>
                  <a:cubicBezTo>
                    <a:pt x="273476" y="99058"/>
                    <a:pt x="265289" y="118534"/>
                    <a:pt x="254000" y="135467"/>
                  </a:cubicBezTo>
                  <a:cubicBezTo>
                    <a:pt x="241046" y="187285"/>
                    <a:pt x="242181" y="215019"/>
                    <a:pt x="203200" y="254000"/>
                  </a:cubicBezTo>
                  <a:cubicBezTo>
                    <a:pt x="188809" y="268391"/>
                    <a:pt x="169333" y="276578"/>
                    <a:pt x="152400" y="287867"/>
                  </a:cubicBezTo>
                  <a:lnTo>
                    <a:pt x="0" y="270934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048933" y="4351867"/>
              <a:ext cx="1981200" cy="592666"/>
            </a:xfrm>
            <a:custGeom>
              <a:avLst/>
              <a:gdLst>
                <a:gd name="connsiteX0" fmla="*/ 0 w 1981200"/>
                <a:gd name="connsiteY0" fmla="*/ 0 h 592666"/>
                <a:gd name="connsiteX1" fmla="*/ 423334 w 1981200"/>
                <a:gd name="connsiteY1" fmla="*/ 67733 h 592666"/>
                <a:gd name="connsiteX2" fmla="*/ 541867 w 1981200"/>
                <a:gd name="connsiteY2" fmla="*/ 101600 h 592666"/>
                <a:gd name="connsiteX3" fmla="*/ 728134 w 1981200"/>
                <a:gd name="connsiteY3" fmla="*/ 220133 h 592666"/>
                <a:gd name="connsiteX4" fmla="*/ 863600 w 1981200"/>
                <a:gd name="connsiteY4" fmla="*/ 389466 h 592666"/>
                <a:gd name="connsiteX5" fmla="*/ 948267 w 1981200"/>
                <a:gd name="connsiteY5" fmla="*/ 524933 h 592666"/>
                <a:gd name="connsiteX6" fmla="*/ 982134 w 1981200"/>
                <a:gd name="connsiteY6" fmla="*/ 575733 h 592666"/>
                <a:gd name="connsiteX7" fmla="*/ 1066800 w 1981200"/>
                <a:gd name="connsiteY7" fmla="*/ 592666 h 592666"/>
                <a:gd name="connsiteX8" fmla="*/ 1388534 w 1981200"/>
                <a:gd name="connsiteY8" fmla="*/ 575733 h 592666"/>
                <a:gd name="connsiteX9" fmla="*/ 1591734 w 1981200"/>
                <a:gd name="connsiteY9" fmla="*/ 558800 h 592666"/>
                <a:gd name="connsiteX10" fmla="*/ 1761067 w 1981200"/>
                <a:gd name="connsiteY10" fmla="*/ 575733 h 592666"/>
                <a:gd name="connsiteX11" fmla="*/ 1964267 w 1981200"/>
                <a:gd name="connsiteY11" fmla="*/ 491066 h 592666"/>
                <a:gd name="connsiteX12" fmla="*/ 1981200 w 1981200"/>
                <a:gd name="connsiteY12" fmla="*/ 457200 h 59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1200" h="592666">
                  <a:moveTo>
                    <a:pt x="0" y="0"/>
                  </a:moveTo>
                  <a:cubicBezTo>
                    <a:pt x="141111" y="22578"/>
                    <a:pt x="282876" y="41397"/>
                    <a:pt x="423334" y="67733"/>
                  </a:cubicBezTo>
                  <a:cubicBezTo>
                    <a:pt x="463722" y="75306"/>
                    <a:pt x="504097" y="85413"/>
                    <a:pt x="541867" y="101600"/>
                  </a:cubicBezTo>
                  <a:cubicBezTo>
                    <a:pt x="589846" y="122162"/>
                    <a:pt x="682948" y="179967"/>
                    <a:pt x="728134" y="220133"/>
                  </a:cubicBezTo>
                  <a:cubicBezTo>
                    <a:pt x="810248" y="293123"/>
                    <a:pt x="813561" y="299396"/>
                    <a:pt x="863600" y="389466"/>
                  </a:cubicBezTo>
                  <a:cubicBezTo>
                    <a:pt x="943163" y="532680"/>
                    <a:pt x="845343" y="380840"/>
                    <a:pt x="948267" y="524933"/>
                  </a:cubicBezTo>
                  <a:cubicBezTo>
                    <a:pt x="960096" y="541494"/>
                    <a:pt x="964464" y="565636"/>
                    <a:pt x="982134" y="575733"/>
                  </a:cubicBezTo>
                  <a:cubicBezTo>
                    <a:pt x="1007123" y="590012"/>
                    <a:pt x="1038578" y="587022"/>
                    <a:pt x="1066800" y="592666"/>
                  </a:cubicBezTo>
                  <a:lnTo>
                    <a:pt x="1388534" y="575733"/>
                  </a:lnTo>
                  <a:cubicBezTo>
                    <a:pt x="1456361" y="571357"/>
                    <a:pt x="1523766" y="558800"/>
                    <a:pt x="1591734" y="558800"/>
                  </a:cubicBezTo>
                  <a:cubicBezTo>
                    <a:pt x="1648460" y="558800"/>
                    <a:pt x="1704623" y="570089"/>
                    <a:pt x="1761067" y="575733"/>
                  </a:cubicBezTo>
                  <a:cubicBezTo>
                    <a:pt x="2000029" y="554010"/>
                    <a:pt x="1921195" y="620285"/>
                    <a:pt x="1964267" y="491066"/>
                  </a:cubicBezTo>
                  <a:cubicBezTo>
                    <a:pt x="1968258" y="479093"/>
                    <a:pt x="1975556" y="468489"/>
                    <a:pt x="1981200" y="45720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079614" y="4283636"/>
              <a:ext cx="1526253" cy="1236631"/>
            </a:xfrm>
            <a:custGeom>
              <a:avLst/>
              <a:gdLst>
                <a:gd name="connsiteX0" fmla="*/ 1526253 w 1526253"/>
                <a:gd name="connsiteY0" fmla="*/ 102097 h 1236631"/>
                <a:gd name="connsiteX1" fmla="*/ 1356919 w 1526253"/>
                <a:gd name="connsiteY1" fmla="*/ 497 h 1236631"/>
                <a:gd name="connsiteX2" fmla="*/ 848919 w 1526253"/>
                <a:gd name="connsiteY2" fmla="*/ 186764 h 1236631"/>
                <a:gd name="connsiteX3" fmla="*/ 764253 w 1526253"/>
                <a:gd name="connsiteY3" fmla="*/ 288364 h 1236631"/>
                <a:gd name="connsiteX4" fmla="*/ 628786 w 1526253"/>
                <a:gd name="connsiteY4" fmla="*/ 423831 h 1236631"/>
                <a:gd name="connsiteX5" fmla="*/ 493319 w 1526253"/>
                <a:gd name="connsiteY5" fmla="*/ 694764 h 1236631"/>
                <a:gd name="connsiteX6" fmla="*/ 459453 w 1526253"/>
                <a:gd name="connsiteY6" fmla="*/ 881031 h 1236631"/>
                <a:gd name="connsiteX7" fmla="*/ 408653 w 1526253"/>
                <a:gd name="connsiteY7" fmla="*/ 914897 h 1236631"/>
                <a:gd name="connsiteX8" fmla="*/ 188519 w 1526253"/>
                <a:gd name="connsiteY8" fmla="*/ 897964 h 1236631"/>
                <a:gd name="connsiteX9" fmla="*/ 36119 w 1526253"/>
                <a:gd name="connsiteY9" fmla="*/ 762497 h 1236631"/>
                <a:gd name="connsiteX10" fmla="*/ 36119 w 1526253"/>
                <a:gd name="connsiteY10" fmla="*/ 559297 h 1236631"/>
                <a:gd name="connsiteX11" fmla="*/ 137719 w 1526253"/>
                <a:gd name="connsiteY11" fmla="*/ 542364 h 1236631"/>
                <a:gd name="connsiteX12" fmla="*/ 476386 w 1526253"/>
                <a:gd name="connsiteY12" fmla="*/ 559297 h 1236631"/>
                <a:gd name="connsiteX13" fmla="*/ 544119 w 1526253"/>
                <a:gd name="connsiteY13" fmla="*/ 576231 h 1236631"/>
                <a:gd name="connsiteX14" fmla="*/ 577986 w 1526253"/>
                <a:gd name="connsiteY14" fmla="*/ 627031 h 1236631"/>
                <a:gd name="connsiteX15" fmla="*/ 764253 w 1526253"/>
                <a:gd name="connsiteY15" fmla="*/ 762497 h 1236631"/>
                <a:gd name="connsiteX16" fmla="*/ 916653 w 1526253"/>
                <a:gd name="connsiteY16" fmla="*/ 931831 h 1236631"/>
                <a:gd name="connsiteX17" fmla="*/ 1018253 w 1526253"/>
                <a:gd name="connsiteY17" fmla="*/ 999564 h 1236631"/>
                <a:gd name="connsiteX18" fmla="*/ 1153719 w 1526253"/>
                <a:gd name="connsiteY18" fmla="*/ 1067297 h 1236631"/>
                <a:gd name="connsiteX19" fmla="*/ 1289186 w 1526253"/>
                <a:gd name="connsiteY19" fmla="*/ 1050364 h 1236631"/>
                <a:gd name="connsiteX20" fmla="*/ 1458519 w 1526253"/>
                <a:gd name="connsiteY20" fmla="*/ 914897 h 1236631"/>
                <a:gd name="connsiteX21" fmla="*/ 1424653 w 1526253"/>
                <a:gd name="connsiteY21" fmla="*/ 694764 h 1236631"/>
                <a:gd name="connsiteX22" fmla="*/ 1153719 w 1526253"/>
                <a:gd name="connsiteY22" fmla="*/ 1067297 h 1236631"/>
                <a:gd name="connsiteX23" fmla="*/ 916653 w 1526253"/>
                <a:gd name="connsiteY23" fmla="*/ 1219697 h 1236631"/>
                <a:gd name="connsiteX24" fmla="*/ 815053 w 1526253"/>
                <a:gd name="connsiteY24" fmla="*/ 1236631 h 1236631"/>
                <a:gd name="connsiteX25" fmla="*/ 307053 w 1526253"/>
                <a:gd name="connsiteY25" fmla="*/ 1168897 h 1236631"/>
                <a:gd name="connsiteX26" fmla="*/ 171586 w 1526253"/>
                <a:gd name="connsiteY26" fmla="*/ 1016497 h 1236631"/>
                <a:gd name="connsiteX27" fmla="*/ 137719 w 1526253"/>
                <a:gd name="connsiteY27" fmla="*/ 847164 h 1236631"/>
                <a:gd name="connsiteX28" fmla="*/ 154653 w 1526253"/>
                <a:gd name="connsiteY28" fmla="*/ 745564 h 1236631"/>
                <a:gd name="connsiteX29" fmla="*/ 154653 w 1526253"/>
                <a:gd name="connsiteY29" fmla="*/ 762497 h 123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26253" h="1236631">
                  <a:moveTo>
                    <a:pt x="1526253" y="102097"/>
                  </a:moveTo>
                  <a:cubicBezTo>
                    <a:pt x="1469808" y="68230"/>
                    <a:pt x="1422712" y="2553"/>
                    <a:pt x="1356919" y="497"/>
                  </a:cubicBezTo>
                  <a:cubicBezTo>
                    <a:pt x="1142287" y="-6210"/>
                    <a:pt x="991876" y="54803"/>
                    <a:pt x="848919" y="186764"/>
                  </a:cubicBezTo>
                  <a:cubicBezTo>
                    <a:pt x="816526" y="216666"/>
                    <a:pt x="794250" y="256059"/>
                    <a:pt x="764253" y="288364"/>
                  </a:cubicBezTo>
                  <a:cubicBezTo>
                    <a:pt x="720800" y="335160"/>
                    <a:pt x="667578" y="373104"/>
                    <a:pt x="628786" y="423831"/>
                  </a:cubicBezTo>
                  <a:cubicBezTo>
                    <a:pt x="573903" y="495601"/>
                    <a:pt x="529537" y="610255"/>
                    <a:pt x="493319" y="694764"/>
                  </a:cubicBezTo>
                  <a:cubicBezTo>
                    <a:pt x="493244" y="695215"/>
                    <a:pt x="465021" y="871286"/>
                    <a:pt x="459453" y="881031"/>
                  </a:cubicBezTo>
                  <a:cubicBezTo>
                    <a:pt x="449356" y="898701"/>
                    <a:pt x="425586" y="903608"/>
                    <a:pt x="408653" y="914897"/>
                  </a:cubicBezTo>
                  <a:cubicBezTo>
                    <a:pt x="335275" y="909253"/>
                    <a:pt x="260157" y="914820"/>
                    <a:pt x="188519" y="897964"/>
                  </a:cubicBezTo>
                  <a:cubicBezTo>
                    <a:pt x="155937" y="890298"/>
                    <a:pt x="45874" y="772252"/>
                    <a:pt x="36119" y="762497"/>
                  </a:cubicBezTo>
                  <a:cubicBezTo>
                    <a:pt x="15727" y="701319"/>
                    <a:pt x="-33798" y="620475"/>
                    <a:pt x="36119" y="559297"/>
                  </a:cubicBezTo>
                  <a:cubicBezTo>
                    <a:pt x="61958" y="536688"/>
                    <a:pt x="103852" y="548008"/>
                    <a:pt x="137719" y="542364"/>
                  </a:cubicBezTo>
                  <a:cubicBezTo>
                    <a:pt x="250608" y="548008"/>
                    <a:pt x="363746" y="549910"/>
                    <a:pt x="476386" y="559297"/>
                  </a:cubicBezTo>
                  <a:cubicBezTo>
                    <a:pt x="499578" y="561230"/>
                    <a:pt x="524755" y="563322"/>
                    <a:pt x="544119" y="576231"/>
                  </a:cubicBezTo>
                  <a:cubicBezTo>
                    <a:pt x="561052" y="587520"/>
                    <a:pt x="563595" y="612640"/>
                    <a:pt x="577986" y="627031"/>
                  </a:cubicBezTo>
                  <a:cubicBezTo>
                    <a:pt x="663776" y="712821"/>
                    <a:pt x="667110" y="683016"/>
                    <a:pt x="764253" y="762497"/>
                  </a:cubicBezTo>
                  <a:cubicBezTo>
                    <a:pt x="1067292" y="1010439"/>
                    <a:pt x="649381" y="691288"/>
                    <a:pt x="916653" y="931831"/>
                  </a:cubicBezTo>
                  <a:cubicBezTo>
                    <a:pt x="946907" y="959060"/>
                    <a:pt x="984908" y="976223"/>
                    <a:pt x="1018253" y="999564"/>
                  </a:cubicBezTo>
                  <a:cubicBezTo>
                    <a:pt x="1114199" y="1066726"/>
                    <a:pt x="1050694" y="1041541"/>
                    <a:pt x="1153719" y="1067297"/>
                  </a:cubicBezTo>
                  <a:cubicBezTo>
                    <a:pt x="1198875" y="1061653"/>
                    <a:pt x="1246330" y="1065670"/>
                    <a:pt x="1289186" y="1050364"/>
                  </a:cubicBezTo>
                  <a:cubicBezTo>
                    <a:pt x="1355645" y="1026629"/>
                    <a:pt x="1410413" y="963003"/>
                    <a:pt x="1458519" y="914897"/>
                  </a:cubicBezTo>
                  <a:cubicBezTo>
                    <a:pt x="1447230" y="841519"/>
                    <a:pt x="1491056" y="661562"/>
                    <a:pt x="1424653" y="694764"/>
                  </a:cubicBezTo>
                  <a:cubicBezTo>
                    <a:pt x="1287318" y="763432"/>
                    <a:pt x="1276555" y="975169"/>
                    <a:pt x="1153719" y="1067297"/>
                  </a:cubicBezTo>
                  <a:cubicBezTo>
                    <a:pt x="1078646" y="1123602"/>
                    <a:pt x="1007905" y="1189279"/>
                    <a:pt x="916653" y="1219697"/>
                  </a:cubicBezTo>
                  <a:cubicBezTo>
                    <a:pt x="884081" y="1230554"/>
                    <a:pt x="848920" y="1230986"/>
                    <a:pt x="815053" y="1236631"/>
                  </a:cubicBezTo>
                  <a:cubicBezTo>
                    <a:pt x="651369" y="1228836"/>
                    <a:pt x="461295" y="1251950"/>
                    <a:pt x="307053" y="1168897"/>
                  </a:cubicBezTo>
                  <a:cubicBezTo>
                    <a:pt x="274273" y="1151246"/>
                    <a:pt x="190773" y="1040481"/>
                    <a:pt x="171586" y="1016497"/>
                  </a:cubicBezTo>
                  <a:cubicBezTo>
                    <a:pt x="160398" y="971743"/>
                    <a:pt x="137719" y="888678"/>
                    <a:pt x="137719" y="847164"/>
                  </a:cubicBezTo>
                  <a:cubicBezTo>
                    <a:pt x="137719" y="812830"/>
                    <a:pt x="147919" y="779231"/>
                    <a:pt x="154653" y="745564"/>
                  </a:cubicBezTo>
                  <a:cubicBezTo>
                    <a:pt x="155760" y="740029"/>
                    <a:pt x="154653" y="756853"/>
                    <a:pt x="154653" y="76249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026663" y="4504267"/>
              <a:ext cx="1411737" cy="863600"/>
            </a:xfrm>
            <a:custGeom>
              <a:avLst/>
              <a:gdLst>
                <a:gd name="connsiteX0" fmla="*/ 1123870 w 1411737"/>
                <a:gd name="connsiteY0" fmla="*/ 0 h 863600"/>
                <a:gd name="connsiteX1" fmla="*/ 1225470 w 1411737"/>
                <a:gd name="connsiteY1" fmla="*/ 33866 h 863600"/>
                <a:gd name="connsiteX2" fmla="*/ 1293204 w 1411737"/>
                <a:gd name="connsiteY2" fmla="*/ 169333 h 863600"/>
                <a:gd name="connsiteX3" fmla="*/ 1360937 w 1411737"/>
                <a:gd name="connsiteY3" fmla="*/ 406400 h 863600"/>
                <a:gd name="connsiteX4" fmla="*/ 1411737 w 1411737"/>
                <a:gd name="connsiteY4" fmla="*/ 558800 h 863600"/>
                <a:gd name="connsiteX5" fmla="*/ 1360937 w 1411737"/>
                <a:gd name="connsiteY5" fmla="*/ 677333 h 863600"/>
                <a:gd name="connsiteX6" fmla="*/ 1242404 w 1411737"/>
                <a:gd name="connsiteY6" fmla="*/ 711200 h 863600"/>
                <a:gd name="connsiteX7" fmla="*/ 1005337 w 1411737"/>
                <a:gd name="connsiteY7" fmla="*/ 762000 h 863600"/>
                <a:gd name="connsiteX8" fmla="*/ 852937 w 1411737"/>
                <a:gd name="connsiteY8" fmla="*/ 795866 h 863600"/>
                <a:gd name="connsiteX9" fmla="*/ 615870 w 1411737"/>
                <a:gd name="connsiteY9" fmla="*/ 745066 h 863600"/>
                <a:gd name="connsiteX10" fmla="*/ 565070 w 1411737"/>
                <a:gd name="connsiteY10" fmla="*/ 694266 h 863600"/>
                <a:gd name="connsiteX11" fmla="*/ 497337 w 1411737"/>
                <a:gd name="connsiteY11" fmla="*/ 558800 h 863600"/>
                <a:gd name="connsiteX12" fmla="*/ 429604 w 1411737"/>
                <a:gd name="connsiteY12" fmla="*/ 524933 h 863600"/>
                <a:gd name="connsiteX13" fmla="*/ 361870 w 1411737"/>
                <a:gd name="connsiteY13" fmla="*/ 541866 h 863600"/>
                <a:gd name="connsiteX14" fmla="*/ 294137 w 1411737"/>
                <a:gd name="connsiteY14" fmla="*/ 626533 h 863600"/>
                <a:gd name="connsiteX15" fmla="*/ 260270 w 1411737"/>
                <a:gd name="connsiteY15" fmla="*/ 745066 h 863600"/>
                <a:gd name="connsiteX16" fmla="*/ 175604 w 1411737"/>
                <a:gd name="connsiteY16" fmla="*/ 846666 h 863600"/>
                <a:gd name="connsiteX17" fmla="*/ 107870 w 1411737"/>
                <a:gd name="connsiteY17" fmla="*/ 863600 h 863600"/>
                <a:gd name="connsiteX18" fmla="*/ 40137 w 1411737"/>
                <a:gd name="connsiteY18" fmla="*/ 778933 h 863600"/>
                <a:gd name="connsiteX19" fmla="*/ 40137 w 1411737"/>
                <a:gd name="connsiteY19" fmla="*/ 457200 h 863600"/>
                <a:gd name="connsiteX20" fmla="*/ 107870 w 1411737"/>
                <a:gd name="connsiteY20" fmla="*/ 440266 h 863600"/>
                <a:gd name="connsiteX21" fmla="*/ 412670 w 1411737"/>
                <a:gd name="connsiteY21" fmla="*/ 457200 h 863600"/>
                <a:gd name="connsiteX22" fmla="*/ 632804 w 1411737"/>
                <a:gd name="connsiteY22" fmla="*/ 592666 h 863600"/>
                <a:gd name="connsiteX23" fmla="*/ 852937 w 1411737"/>
                <a:gd name="connsiteY23" fmla="*/ 846666 h 863600"/>
                <a:gd name="connsiteX24" fmla="*/ 903737 w 1411737"/>
                <a:gd name="connsiteY24" fmla="*/ 863600 h 863600"/>
                <a:gd name="connsiteX25" fmla="*/ 1039204 w 1411737"/>
                <a:gd name="connsiteY25" fmla="*/ 829733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1737" h="863600">
                  <a:moveTo>
                    <a:pt x="1123870" y="0"/>
                  </a:moveTo>
                  <a:cubicBezTo>
                    <a:pt x="1157737" y="11289"/>
                    <a:pt x="1200227" y="8623"/>
                    <a:pt x="1225470" y="33866"/>
                  </a:cubicBezTo>
                  <a:cubicBezTo>
                    <a:pt x="1261169" y="69565"/>
                    <a:pt x="1275951" y="121887"/>
                    <a:pt x="1293204" y="169333"/>
                  </a:cubicBezTo>
                  <a:cubicBezTo>
                    <a:pt x="1321290" y="246569"/>
                    <a:pt x="1330414" y="330094"/>
                    <a:pt x="1360937" y="406400"/>
                  </a:cubicBezTo>
                  <a:cubicBezTo>
                    <a:pt x="1403447" y="512674"/>
                    <a:pt x="1387432" y="461577"/>
                    <a:pt x="1411737" y="558800"/>
                  </a:cubicBezTo>
                  <a:cubicBezTo>
                    <a:pt x="1394804" y="598311"/>
                    <a:pt x="1392889" y="648576"/>
                    <a:pt x="1360937" y="677333"/>
                  </a:cubicBezTo>
                  <a:cubicBezTo>
                    <a:pt x="1330394" y="704822"/>
                    <a:pt x="1282379" y="701682"/>
                    <a:pt x="1242404" y="711200"/>
                  </a:cubicBezTo>
                  <a:cubicBezTo>
                    <a:pt x="1163785" y="729919"/>
                    <a:pt x="1083740" y="742399"/>
                    <a:pt x="1005337" y="762000"/>
                  </a:cubicBezTo>
                  <a:cubicBezTo>
                    <a:pt x="909682" y="785913"/>
                    <a:pt x="960425" y="774369"/>
                    <a:pt x="852937" y="795866"/>
                  </a:cubicBezTo>
                  <a:cubicBezTo>
                    <a:pt x="717010" y="783509"/>
                    <a:pt x="695495" y="811421"/>
                    <a:pt x="615870" y="745066"/>
                  </a:cubicBezTo>
                  <a:cubicBezTo>
                    <a:pt x="597473" y="729735"/>
                    <a:pt x="582003" y="711199"/>
                    <a:pt x="565070" y="694266"/>
                  </a:cubicBezTo>
                  <a:cubicBezTo>
                    <a:pt x="553950" y="666467"/>
                    <a:pt x="527775" y="584165"/>
                    <a:pt x="497337" y="558800"/>
                  </a:cubicBezTo>
                  <a:cubicBezTo>
                    <a:pt x="477945" y="542640"/>
                    <a:pt x="452182" y="536222"/>
                    <a:pt x="429604" y="524933"/>
                  </a:cubicBezTo>
                  <a:cubicBezTo>
                    <a:pt x="407026" y="530577"/>
                    <a:pt x="380488" y="527902"/>
                    <a:pt x="361870" y="541866"/>
                  </a:cubicBezTo>
                  <a:cubicBezTo>
                    <a:pt x="332956" y="563551"/>
                    <a:pt x="313292" y="595884"/>
                    <a:pt x="294137" y="626533"/>
                  </a:cubicBezTo>
                  <a:cubicBezTo>
                    <a:pt x="279162" y="650493"/>
                    <a:pt x="269385" y="723799"/>
                    <a:pt x="260270" y="745066"/>
                  </a:cubicBezTo>
                  <a:cubicBezTo>
                    <a:pt x="248896" y="771605"/>
                    <a:pt x="198697" y="833470"/>
                    <a:pt x="175604" y="846666"/>
                  </a:cubicBezTo>
                  <a:cubicBezTo>
                    <a:pt x="155397" y="858213"/>
                    <a:pt x="130448" y="857955"/>
                    <a:pt x="107870" y="863600"/>
                  </a:cubicBezTo>
                  <a:cubicBezTo>
                    <a:pt x="85292" y="835378"/>
                    <a:pt x="58732" y="809925"/>
                    <a:pt x="40137" y="778933"/>
                  </a:cubicBezTo>
                  <a:cubicBezTo>
                    <a:pt x="-20383" y="678066"/>
                    <a:pt x="-5889" y="572266"/>
                    <a:pt x="40137" y="457200"/>
                  </a:cubicBezTo>
                  <a:cubicBezTo>
                    <a:pt x="48780" y="435592"/>
                    <a:pt x="85292" y="445911"/>
                    <a:pt x="107870" y="440266"/>
                  </a:cubicBezTo>
                  <a:lnTo>
                    <a:pt x="412670" y="457200"/>
                  </a:lnTo>
                  <a:cubicBezTo>
                    <a:pt x="495412" y="481222"/>
                    <a:pt x="632804" y="592666"/>
                    <a:pt x="632804" y="592666"/>
                  </a:cubicBezTo>
                  <a:cubicBezTo>
                    <a:pt x="693414" y="671460"/>
                    <a:pt x="751737" y="796066"/>
                    <a:pt x="852937" y="846666"/>
                  </a:cubicBezTo>
                  <a:cubicBezTo>
                    <a:pt x="868902" y="854648"/>
                    <a:pt x="886804" y="857955"/>
                    <a:pt x="903737" y="863600"/>
                  </a:cubicBezTo>
                  <a:lnTo>
                    <a:pt x="1039204" y="829733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2675467" y="4673600"/>
              <a:ext cx="1219237" cy="372533"/>
            </a:xfrm>
            <a:custGeom>
              <a:avLst/>
              <a:gdLst>
                <a:gd name="connsiteX0" fmla="*/ 0 w 1219237"/>
                <a:gd name="connsiteY0" fmla="*/ 287867 h 372533"/>
                <a:gd name="connsiteX1" fmla="*/ 220133 w 1219237"/>
                <a:gd name="connsiteY1" fmla="*/ 33867 h 372533"/>
                <a:gd name="connsiteX2" fmla="*/ 355600 w 1219237"/>
                <a:gd name="connsiteY2" fmla="*/ 50800 h 372533"/>
                <a:gd name="connsiteX3" fmla="*/ 609600 w 1219237"/>
                <a:gd name="connsiteY3" fmla="*/ 270933 h 372533"/>
                <a:gd name="connsiteX4" fmla="*/ 762000 w 1219237"/>
                <a:gd name="connsiteY4" fmla="*/ 372533 h 372533"/>
                <a:gd name="connsiteX5" fmla="*/ 999066 w 1219237"/>
                <a:gd name="connsiteY5" fmla="*/ 338667 h 372533"/>
                <a:gd name="connsiteX6" fmla="*/ 1049866 w 1219237"/>
                <a:gd name="connsiteY6" fmla="*/ 270933 h 372533"/>
                <a:gd name="connsiteX7" fmla="*/ 1168400 w 1219237"/>
                <a:gd name="connsiteY7" fmla="*/ 152400 h 372533"/>
                <a:gd name="connsiteX8" fmla="*/ 1185333 w 1219237"/>
                <a:gd name="connsiteY8" fmla="*/ 84667 h 372533"/>
                <a:gd name="connsiteX9" fmla="*/ 1219200 w 1219237"/>
                <a:gd name="connsiteY9" fmla="*/ 0 h 37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37" h="372533">
                  <a:moveTo>
                    <a:pt x="0" y="287867"/>
                  </a:moveTo>
                  <a:cubicBezTo>
                    <a:pt x="56980" y="185303"/>
                    <a:pt x="91692" y="74005"/>
                    <a:pt x="220133" y="33867"/>
                  </a:cubicBezTo>
                  <a:cubicBezTo>
                    <a:pt x="263569" y="20293"/>
                    <a:pt x="310444" y="45156"/>
                    <a:pt x="355600" y="50800"/>
                  </a:cubicBezTo>
                  <a:cubicBezTo>
                    <a:pt x="436029" y="131230"/>
                    <a:pt x="509342" y="210778"/>
                    <a:pt x="609600" y="270933"/>
                  </a:cubicBezTo>
                  <a:cubicBezTo>
                    <a:pt x="718466" y="336253"/>
                    <a:pt x="667936" y="301986"/>
                    <a:pt x="762000" y="372533"/>
                  </a:cubicBezTo>
                  <a:cubicBezTo>
                    <a:pt x="841022" y="361244"/>
                    <a:pt x="923793" y="365234"/>
                    <a:pt x="999066" y="338667"/>
                  </a:cubicBezTo>
                  <a:cubicBezTo>
                    <a:pt x="1025679" y="329274"/>
                    <a:pt x="1030882" y="291816"/>
                    <a:pt x="1049866" y="270933"/>
                  </a:cubicBezTo>
                  <a:cubicBezTo>
                    <a:pt x="1087453" y="229587"/>
                    <a:pt x="1168400" y="152400"/>
                    <a:pt x="1168400" y="152400"/>
                  </a:cubicBezTo>
                  <a:cubicBezTo>
                    <a:pt x="1174044" y="129822"/>
                    <a:pt x="1177161" y="106458"/>
                    <a:pt x="1185333" y="84667"/>
                  </a:cubicBezTo>
                  <a:cubicBezTo>
                    <a:pt x="1221724" y="-12376"/>
                    <a:pt x="1219200" y="47601"/>
                    <a:pt x="12192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454400" y="4705979"/>
              <a:ext cx="1236133" cy="424821"/>
            </a:xfrm>
            <a:custGeom>
              <a:avLst/>
              <a:gdLst>
                <a:gd name="connsiteX0" fmla="*/ 1236133 w 1236133"/>
                <a:gd name="connsiteY0" fmla="*/ 120021 h 424821"/>
                <a:gd name="connsiteX1" fmla="*/ 1083733 w 1236133"/>
                <a:gd name="connsiteY1" fmla="*/ 1488 h 424821"/>
                <a:gd name="connsiteX2" fmla="*/ 1016000 w 1236133"/>
                <a:gd name="connsiteY2" fmla="*/ 35354 h 424821"/>
                <a:gd name="connsiteX3" fmla="*/ 931333 w 1236133"/>
                <a:gd name="connsiteY3" fmla="*/ 52288 h 424821"/>
                <a:gd name="connsiteX4" fmla="*/ 778933 w 1236133"/>
                <a:gd name="connsiteY4" fmla="*/ 221621 h 424821"/>
                <a:gd name="connsiteX5" fmla="*/ 694267 w 1236133"/>
                <a:gd name="connsiteY5" fmla="*/ 323221 h 424821"/>
                <a:gd name="connsiteX6" fmla="*/ 609600 w 1236133"/>
                <a:gd name="connsiteY6" fmla="*/ 357088 h 424821"/>
                <a:gd name="connsiteX7" fmla="*/ 541867 w 1236133"/>
                <a:gd name="connsiteY7" fmla="*/ 390954 h 424821"/>
                <a:gd name="connsiteX8" fmla="*/ 321733 w 1236133"/>
                <a:gd name="connsiteY8" fmla="*/ 424821 h 424821"/>
                <a:gd name="connsiteX9" fmla="*/ 16933 w 1236133"/>
                <a:gd name="connsiteY9" fmla="*/ 374021 h 424821"/>
                <a:gd name="connsiteX10" fmla="*/ 0 w 1236133"/>
                <a:gd name="connsiteY10" fmla="*/ 357088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6133" h="424821">
                  <a:moveTo>
                    <a:pt x="1236133" y="120021"/>
                  </a:moveTo>
                  <a:cubicBezTo>
                    <a:pt x="1185333" y="80510"/>
                    <a:pt x="1143800" y="24591"/>
                    <a:pt x="1083733" y="1488"/>
                  </a:cubicBezTo>
                  <a:cubicBezTo>
                    <a:pt x="1060173" y="-7574"/>
                    <a:pt x="1039947" y="27372"/>
                    <a:pt x="1016000" y="35354"/>
                  </a:cubicBezTo>
                  <a:cubicBezTo>
                    <a:pt x="988696" y="44455"/>
                    <a:pt x="959555" y="46643"/>
                    <a:pt x="931333" y="52288"/>
                  </a:cubicBezTo>
                  <a:cubicBezTo>
                    <a:pt x="855268" y="128353"/>
                    <a:pt x="852506" y="127027"/>
                    <a:pt x="778933" y="221621"/>
                  </a:cubicBezTo>
                  <a:cubicBezTo>
                    <a:pt x="747934" y="261477"/>
                    <a:pt x="740454" y="294354"/>
                    <a:pt x="694267" y="323221"/>
                  </a:cubicBezTo>
                  <a:cubicBezTo>
                    <a:pt x="668491" y="339331"/>
                    <a:pt x="637377" y="344743"/>
                    <a:pt x="609600" y="357088"/>
                  </a:cubicBezTo>
                  <a:cubicBezTo>
                    <a:pt x="586533" y="367340"/>
                    <a:pt x="565814" y="382972"/>
                    <a:pt x="541867" y="390954"/>
                  </a:cubicBezTo>
                  <a:cubicBezTo>
                    <a:pt x="495317" y="406471"/>
                    <a:pt x="354936" y="420671"/>
                    <a:pt x="321733" y="424821"/>
                  </a:cubicBezTo>
                  <a:cubicBezTo>
                    <a:pt x="109154" y="410649"/>
                    <a:pt x="123531" y="453970"/>
                    <a:pt x="16933" y="374021"/>
                  </a:cubicBezTo>
                  <a:cubicBezTo>
                    <a:pt x="10547" y="369232"/>
                    <a:pt x="5644" y="362732"/>
                    <a:pt x="0" y="357088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3539066" y="4487333"/>
              <a:ext cx="1693334" cy="729371"/>
            </a:xfrm>
            <a:custGeom>
              <a:avLst/>
              <a:gdLst>
                <a:gd name="connsiteX0" fmla="*/ 1693334 w 1693334"/>
                <a:gd name="connsiteY0" fmla="*/ 237067 h 729371"/>
                <a:gd name="connsiteX1" fmla="*/ 1608667 w 1693334"/>
                <a:gd name="connsiteY1" fmla="*/ 169334 h 729371"/>
                <a:gd name="connsiteX2" fmla="*/ 1507067 w 1693334"/>
                <a:gd name="connsiteY2" fmla="*/ 101600 h 729371"/>
                <a:gd name="connsiteX3" fmla="*/ 1456267 w 1693334"/>
                <a:gd name="connsiteY3" fmla="*/ 50800 h 729371"/>
                <a:gd name="connsiteX4" fmla="*/ 1337734 w 1693334"/>
                <a:gd name="connsiteY4" fmla="*/ 0 h 729371"/>
                <a:gd name="connsiteX5" fmla="*/ 1134534 w 1693334"/>
                <a:gd name="connsiteY5" fmla="*/ 16934 h 729371"/>
                <a:gd name="connsiteX6" fmla="*/ 1066801 w 1693334"/>
                <a:gd name="connsiteY6" fmla="*/ 84667 h 729371"/>
                <a:gd name="connsiteX7" fmla="*/ 965201 w 1693334"/>
                <a:gd name="connsiteY7" fmla="*/ 220134 h 729371"/>
                <a:gd name="connsiteX8" fmla="*/ 846667 w 1693334"/>
                <a:gd name="connsiteY8" fmla="*/ 389467 h 729371"/>
                <a:gd name="connsiteX9" fmla="*/ 711201 w 1693334"/>
                <a:gd name="connsiteY9" fmla="*/ 524934 h 729371"/>
                <a:gd name="connsiteX10" fmla="*/ 524934 w 1693334"/>
                <a:gd name="connsiteY10" fmla="*/ 626534 h 729371"/>
                <a:gd name="connsiteX11" fmla="*/ 321734 w 1693334"/>
                <a:gd name="connsiteY11" fmla="*/ 694267 h 729371"/>
                <a:gd name="connsiteX12" fmla="*/ 16934 w 1693334"/>
                <a:gd name="connsiteY12" fmla="*/ 677334 h 729371"/>
                <a:gd name="connsiteX13" fmla="*/ 1 w 1693334"/>
                <a:gd name="connsiteY13" fmla="*/ 626534 h 729371"/>
                <a:gd name="connsiteX14" fmla="*/ 16934 w 1693334"/>
                <a:gd name="connsiteY14" fmla="*/ 474134 h 729371"/>
                <a:gd name="connsiteX15" fmla="*/ 67734 w 1693334"/>
                <a:gd name="connsiteY15" fmla="*/ 406400 h 729371"/>
                <a:gd name="connsiteX16" fmla="*/ 203201 w 1693334"/>
                <a:gd name="connsiteY16" fmla="*/ 321734 h 729371"/>
                <a:gd name="connsiteX17" fmla="*/ 270934 w 1693334"/>
                <a:gd name="connsiteY17" fmla="*/ 304800 h 729371"/>
                <a:gd name="connsiteX18" fmla="*/ 406401 w 1693334"/>
                <a:gd name="connsiteY18" fmla="*/ 270934 h 729371"/>
                <a:gd name="connsiteX19" fmla="*/ 491067 w 1693334"/>
                <a:gd name="connsiteY19" fmla="*/ 287867 h 729371"/>
                <a:gd name="connsiteX20" fmla="*/ 558801 w 1693334"/>
                <a:gd name="connsiteY20" fmla="*/ 338667 h 729371"/>
                <a:gd name="connsiteX21" fmla="*/ 728134 w 1693334"/>
                <a:gd name="connsiteY21" fmla="*/ 491067 h 729371"/>
                <a:gd name="connsiteX22" fmla="*/ 795867 w 1693334"/>
                <a:gd name="connsiteY22" fmla="*/ 592667 h 729371"/>
                <a:gd name="connsiteX23" fmla="*/ 846667 w 1693334"/>
                <a:gd name="connsiteY23" fmla="*/ 626534 h 729371"/>
                <a:gd name="connsiteX24" fmla="*/ 897467 w 1693334"/>
                <a:gd name="connsiteY24" fmla="*/ 677334 h 729371"/>
                <a:gd name="connsiteX25" fmla="*/ 999067 w 1693334"/>
                <a:gd name="connsiteY25" fmla="*/ 728134 h 729371"/>
                <a:gd name="connsiteX26" fmla="*/ 1049867 w 1693334"/>
                <a:gd name="connsiteY26" fmla="*/ 728134 h 72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93334" h="729371">
                  <a:moveTo>
                    <a:pt x="1693334" y="237067"/>
                  </a:moveTo>
                  <a:cubicBezTo>
                    <a:pt x="1665112" y="214489"/>
                    <a:pt x="1637896" y="190592"/>
                    <a:pt x="1608667" y="169334"/>
                  </a:cubicBezTo>
                  <a:cubicBezTo>
                    <a:pt x="1575749" y="145394"/>
                    <a:pt x="1539196" y="126589"/>
                    <a:pt x="1507067" y="101600"/>
                  </a:cubicBezTo>
                  <a:cubicBezTo>
                    <a:pt x="1488164" y="86898"/>
                    <a:pt x="1475754" y="64719"/>
                    <a:pt x="1456267" y="50800"/>
                  </a:cubicBezTo>
                  <a:cubicBezTo>
                    <a:pt x="1419652" y="24647"/>
                    <a:pt x="1379188" y="13819"/>
                    <a:pt x="1337734" y="0"/>
                  </a:cubicBezTo>
                  <a:cubicBezTo>
                    <a:pt x="1270001" y="5645"/>
                    <a:pt x="1199408" y="-3339"/>
                    <a:pt x="1134534" y="16934"/>
                  </a:cubicBezTo>
                  <a:cubicBezTo>
                    <a:pt x="1104058" y="26458"/>
                    <a:pt x="1087242" y="60138"/>
                    <a:pt x="1066801" y="84667"/>
                  </a:cubicBezTo>
                  <a:cubicBezTo>
                    <a:pt x="1030666" y="128029"/>
                    <a:pt x="994242" y="171733"/>
                    <a:pt x="965201" y="220134"/>
                  </a:cubicBezTo>
                  <a:cubicBezTo>
                    <a:pt x="918777" y="297506"/>
                    <a:pt x="909735" y="321143"/>
                    <a:pt x="846667" y="389467"/>
                  </a:cubicBezTo>
                  <a:cubicBezTo>
                    <a:pt x="803352" y="436391"/>
                    <a:pt x="765960" y="492079"/>
                    <a:pt x="711201" y="524934"/>
                  </a:cubicBezTo>
                  <a:cubicBezTo>
                    <a:pt x="654015" y="559245"/>
                    <a:pt x="587003" y="602396"/>
                    <a:pt x="524934" y="626534"/>
                  </a:cubicBezTo>
                  <a:cubicBezTo>
                    <a:pt x="458391" y="652412"/>
                    <a:pt x="321734" y="694267"/>
                    <a:pt x="321734" y="694267"/>
                  </a:cubicBezTo>
                  <a:cubicBezTo>
                    <a:pt x="220134" y="688623"/>
                    <a:pt x="116508" y="698297"/>
                    <a:pt x="16934" y="677334"/>
                  </a:cubicBezTo>
                  <a:cubicBezTo>
                    <a:pt x="-532" y="673657"/>
                    <a:pt x="1" y="644383"/>
                    <a:pt x="1" y="626534"/>
                  </a:cubicBezTo>
                  <a:cubicBezTo>
                    <a:pt x="1" y="575421"/>
                    <a:pt x="1903" y="522986"/>
                    <a:pt x="16934" y="474134"/>
                  </a:cubicBezTo>
                  <a:cubicBezTo>
                    <a:pt x="25234" y="447160"/>
                    <a:pt x="47778" y="426356"/>
                    <a:pt x="67734" y="406400"/>
                  </a:cubicBezTo>
                  <a:cubicBezTo>
                    <a:pt x="99703" y="374431"/>
                    <a:pt x="160275" y="337831"/>
                    <a:pt x="203201" y="321734"/>
                  </a:cubicBezTo>
                  <a:cubicBezTo>
                    <a:pt x="224992" y="313562"/>
                    <a:pt x="248557" y="311194"/>
                    <a:pt x="270934" y="304800"/>
                  </a:cubicBezTo>
                  <a:cubicBezTo>
                    <a:pt x="392416" y="270090"/>
                    <a:pt x="234286" y="305356"/>
                    <a:pt x="406401" y="270934"/>
                  </a:cubicBezTo>
                  <a:cubicBezTo>
                    <a:pt x="434623" y="276578"/>
                    <a:pt x="464767" y="276178"/>
                    <a:pt x="491067" y="287867"/>
                  </a:cubicBezTo>
                  <a:cubicBezTo>
                    <a:pt x="516857" y="299329"/>
                    <a:pt x="536763" y="321037"/>
                    <a:pt x="558801" y="338667"/>
                  </a:cubicBezTo>
                  <a:cubicBezTo>
                    <a:pt x="599721" y="371403"/>
                    <a:pt x="690944" y="444579"/>
                    <a:pt x="728134" y="491067"/>
                  </a:cubicBezTo>
                  <a:cubicBezTo>
                    <a:pt x="753561" y="522850"/>
                    <a:pt x="762000" y="570089"/>
                    <a:pt x="795867" y="592667"/>
                  </a:cubicBezTo>
                  <a:cubicBezTo>
                    <a:pt x="812800" y="603956"/>
                    <a:pt x="831033" y="613505"/>
                    <a:pt x="846667" y="626534"/>
                  </a:cubicBezTo>
                  <a:cubicBezTo>
                    <a:pt x="865064" y="641865"/>
                    <a:pt x="879070" y="662003"/>
                    <a:pt x="897467" y="677334"/>
                  </a:cubicBezTo>
                  <a:cubicBezTo>
                    <a:pt x="926720" y="701712"/>
                    <a:pt x="960884" y="721770"/>
                    <a:pt x="999067" y="728134"/>
                  </a:cubicBezTo>
                  <a:cubicBezTo>
                    <a:pt x="1015770" y="730918"/>
                    <a:pt x="1032934" y="728134"/>
                    <a:pt x="1049867" y="728134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2607733" y="5127530"/>
              <a:ext cx="1083734" cy="595937"/>
            </a:xfrm>
            <a:custGeom>
              <a:avLst/>
              <a:gdLst>
                <a:gd name="connsiteX0" fmla="*/ 0 w 1083734"/>
                <a:gd name="connsiteY0" fmla="*/ 172603 h 595937"/>
                <a:gd name="connsiteX1" fmla="*/ 67734 w 1083734"/>
                <a:gd name="connsiteY1" fmla="*/ 3270 h 595937"/>
                <a:gd name="connsiteX2" fmla="*/ 118534 w 1083734"/>
                <a:gd name="connsiteY2" fmla="*/ 54070 h 595937"/>
                <a:gd name="connsiteX3" fmla="*/ 254000 w 1083734"/>
                <a:gd name="connsiteY3" fmla="*/ 138737 h 595937"/>
                <a:gd name="connsiteX4" fmla="*/ 440267 w 1083734"/>
                <a:gd name="connsiteY4" fmla="*/ 392737 h 595937"/>
                <a:gd name="connsiteX5" fmla="*/ 541867 w 1083734"/>
                <a:gd name="connsiteY5" fmla="*/ 545137 h 595937"/>
                <a:gd name="connsiteX6" fmla="*/ 575734 w 1083734"/>
                <a:gd name="connsiteY6" fmla="*/ 595937 h 595937"/>
                <a:gd name="connsiteX7" fmla="*/ 778934 w 1083734"/>
                <a:gd name="connsiteY7" fmla="*/ 528203 h 595937"/>
                <a:gd name="connsiteX8" fmla="*/ 829734 w 1083734"/>
                <a:gd name="connsiteY8" fmla="*/ 392737 h 595937"/>
                <a:gd name="connsiteX9" fmla="*/ 846667 w 1083734"/>
                <a:gd name="connsiteY9" fmla="*/ 341937 h 595937"/>
                <a:gd name="connsiteX10" fmla="*/ 1083734 w 1083734"/>
                <a:gd name="connsiteY10" fmla="*/ 291137 h 59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734" h="595937">
                  <a:moveTo>
                    <a:pt x="0" y="172603"/>
                  </a:moveTo>
                  <a:cubicBezTo>
                    <a:pt x="22578" y="116159"/>
                    <a:pt x="24747" y="46257"/>
                    <a:pt x="67734" y="3270"/>
                  </a:cubicBezTo>
                  <a:cubicBezTo>
                    <a:pt x="84667" y="-13663"/>
                    <a:pt x="99167" y="39985"/>
                    <a:pt x="118534" y="54070"/>
                  </a:cubicBezTo>
                  <a:cubicBezTo>
                    <a:pt x="161599" y="85390"/>
                    <a:pt x="208845" y="110515"/>
                    <a:pt x="254000" y="138737"/>
                  </a:cubicBezTo>
                  <a:cubicBezTo>
                    <a:pt x="440626" y="474662"/>
                    <a:pt x="232714" y="133296"/>
                    <a:pt x="440267" y="392737"/>
                  </a:cubicBezTo>
                  <a:cubicBezTo>
                    <a:pt x="478407" y="440412"/>
                    <a:pt x="508000" y="494337"/>
                    <a:pt x="541867" y="545137"/>
                  </a:cubicBezTo>
                  <a:lnTo>
                    <a:pt x="575734" y="595937"/>
                  </a:lnTo>
                  <a:cubicBezTo>
                    <a:pt x="694344" y="582758"/>
                    <a:pt x="718974" y="612147"/>
                    <a:pt x="778934" y="528203"/>
                  </a:cubicBezTo>
                  <a:cubicBezTo>
                    <a:pt x="816510" y="475596"/>
                    <a:pt x="812852" y="451822"/>
                    <a:pt x="829734" y="392737"/>
                  </a:cubicBezTo>
                  <a:cubicBezTo>
                    <a:pt x="834638" y="375575"/>
                    <a:pt x="829607" y="347186"/>
                    <a:pt x="846667" y="341937"/>
                  </a:cubicBezTo>
                  <a:cubicBezTo>
                    <a:pt x="1136788" y="252668"/>
                    <a:pt x="985126" y="389742"/>
                    <a:pt x="1083734" y="29113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2709333" y="4453163"/>
              <a:ext cx="2540000" cy="999370"/>
            </a:xfrm>
            <a:custGeom>
              <a:avLst/>
              <a:gdLst>
                <a:gd name="connsiteX0" fmla="*/ 829734 w 2540000"/>
                <a:gd name="connsiteY0" fmla="*/ 17237 h 999370"/>
                <a:gd name="connsiteX1" fmla="*/ 965200 w 2540000"/>
                <a:gd name="connsiteY1" fmla="*/ 304 h 999370"/>
                <a:gd name="connsiteX2" fmla="*/ 1270000 w 2540000"/>
                <a:gd name="connsiteY2" fmla="*/ 101904 h 999370"/>
                <a:gd name="connsiteX3" fmla="*/ 1405467 w 2540000"/>
                <a:gd name="connsiteY3" fmla="*/ 203504 h 999370"/>
                <a:gd name="connsiteX4" fmla="*/ 1524000 w 2540000"/>
                <a:gd name="connsiteY4" fmla="*/ 305104 h 999370"/>
                <a:gd name="connsiteX5" fmla="*/ 1676400 w 2540000"/>
                <a:gd name="connsiteY5" fmla="*/ 491370 h 999370"/>
                <a:gd name="connsiteX6" fmla="*/ 1896534 w 2540000"/>
                <a:gd name="connsiteY6" fmla="*/ 643770 h 999370"/>
                <a:gd name="connsiteX7" fmla="*/ 1947334 w 2540000"/>
                <a:gd name="connsiteY7" fmla="*/ 660704 h 999370"/>
                <a:gd name="connsiteX8" fmla="*/ 2133600 w 2540000"/>
                <a:gd name="connsiteY8" fmla="*/ 626837 h 999370"/>
                <a:gd name="connsiteX9" fmla="*/ 2269067 w 2540000"/>
                <a:gd name="connsiteY9" fmla="*/ 559104 h 999370"/>
                <a:gd name="connsiteX10" fmla="*/ 2319867 w 2540000"/>
                <a:gd name="connsiteY10" fmla="*/ 542170 h 999370"/>
                <a:gd name="connsiteX11" fmla="*/ 2438400 w 2540000"/>
                <a:gd name="connsiteY11" fmla="*/ 559104 h 999370"/>
                <a:gd name="connsiteX12" fmla="*/ 2540000 w 2540000"/>
                <a:gd name="connsiteY12" fmla="*/ 576037 h 999370"/>
                <a:gd name="connsiteX13" fmla="*/ 2506134 w 2540000"/>
                <a:gd name="connsiteY13" fmla="*/ 457504 h 999370"/>
                <a:gd name="connsiteX14" fmla="*/ 2438400 w 2540000"/>
                <a:gd name="connsiteY14" fmla="*/ 423637 h 999370"/>
                <a:gd name="connsiteX15" fmla="*/ 2319867 w 2540000"/>
                <a:gd name="connsiteY15" fmla="*/ 355904 h 999370"/>
                <a:gd name="connsiteX16" fmla="*/ 2252134 w 2540000"/>
                <a:gd name="connsiteY16" fmla="*/ 338970 h 999370"/>
                <a:gd name="connsiteX17" fmla="*/ 2133600 w 2540000"/>
                <a:gd name="connsiteY17" fmla="*/ 423637 h 999370"/>
                <a:gd name="connsiteX18" fmla="*/ 2015067 w 2540000"/>
                <a:gd name="connsiteY18" fmla="*/ 542170 h 999370"/>
                <a:gd name="connsiteX19" fmla="*/ 1947334 w 2540000"/>
                <a:gd name="connsiteY19" fmla="*/ 609904 h 999370"/>
                <a:gd name="connsiteX20" fmla="*/ 1862667 w 2540000"/>
                <a:gd name="connsiteY20" fmla="*/ 643770 h 999370"/>
                <a:gd name="connsiteX21" fmla="*/ 1811867 w 2540000"/>
                <a:gd name="connsiteY21" fmla="*/ 677637 h 999370"/>
                <a:gd name="connsiteX22" fmla="*/ 1642534 w 2540000"/>
                <a:gd name="connsiteY22" fmla="*/ 694570 h 999370"/>
                <a:gd name="connsiteX23" fmla="*/ 1524000 w 2540000"/>
                <a:gd name="connsiteY23" fmla="*/ 711504 h 999370"/>
                <a:gd name="connsiteX24" fmla="*/ 1422400 w 2540000"/>
                <a:gd name="connsiteY24" fmla="*/ 745370 h 999370"/>
                <a:gd name="connsiteX25" fmla="*/ 1270000 w 2540000"/>
                <a:gd name="connsiteY25" fmla="*/ 779237 h 999370"/>
                <a:gd name="connsiteX26" fmla="*/ 1134534 w 2540000"/>
                <a:gd name="connsiteY26" fmla="*/ 846970 h 999370"/>
                <a:gd name="connsiteX27" fmla="*/ 1066800 w 2540000"/>
                <a:gd name="connsiteY27" fmla="*/ 863904 h 999370"/>
                <a:gd name="connsiteX28" fmla="*/ 897467 w 2540000"/>
                <a:gd name="connsiteY28" fmla="*/ 914704 h 999370"/>
                <a:gd name="connsiteX29" fmla="*/ 626534 w 2540000"/>
                <a:gd name="connsiteY29" fmla="*/ 897770 h 999370"/>
                <a:gd name="connsiteX30" fmla="*/ 491067 w 2540000"/>
                <a:gd name="connsiteY30" fmla="*/ 796170 h 999370"/>
                <a:gd name="connsiteX31" fmla="*/ 440267 w 2540000"/>
                <a:gd name="connsiteY31" fmla="*/ 779237 h 999370"/>
                <a:gd name="connsiteX32" fmla="*/ 355600 w 2540000"/>
                <a:gd name="connsiteY32" fmla="*/ 846970 h 999370"/>
                <a:gd name="connsiteX33" fmla="*/ 304800 w 2540000"/>
                <a:gd name="connsiteY33" fmla="*/ 880837 h 999370"/>
                <a:gd name="connsiteX34" fmla="*/ 186267 w 2540000"/>
                <a:gd name="connsiteY34" fmla="*/ 999370 h 999370"/>
                <a:gd name="connsiteX35" fmla="*/ 67734 w 2540000"/>
                <a:gd name="connsiteY35" fmla="*/ 982437 h 999370"/>
                <a:gd name="connsiteX36" fmla="*/ 0 w 2540000"/>
                <a:gd name="connsiteY36" fmla="*/ 830037 h 999370"/>
                <a:gd name="connsiteX37" fmla="*/ 33867 w 2540000"/>
                <a:gd name="connsiteY37" fmla="*/ 694570 h 999370"/>
                <a:gd name="connsiteX38" fmla="*/ 406400 w 2540000"/>
                <a:gd name="connsiteY38" fmla="*/ 711504 h 999370"/>
                <a:gd name="connsiteX39" fmla="*/ 541867 w 2540000"/>
                <a:gd name="connsiteY39" fmla="*/ 863904 h 999370"/>
                <a:gd name="connsiteX40" fmla="*/ 592667 w 2540000"/>
                <a:gd name="connsiteY40" fmla="*/ 931637 h 999370"/>
                <a:gd name="connsiteX41" fmla="*/ 660400 w 2540000"/>
                <a:gd name="connsiteY41" fmla="*/ 982437 h 999370"/>
                <a:gd name="connsiteX42" fmla="*/ 914400 w 2540000"/>
                <a:gd name="connsiteY42" fmla="*/ 931637 h 999370"/>
                <a:gd name="connsiteX43" fmla="*/ 1066800 w 2540000"/>
                <a:gd name="connsiteY43" fmla="*/ 863904 h 999370"/>
                <a:gd name="connsiteX44" fmla="*/ 1253067 w 2540000"/>
                <a:gd name="connsiteY44" fmla="*/ 897770 h 999370"/>
                <a:gd name="connsiteX45" fmla="*/ 1388534 w 2540000"/>
                <a:gd name="connsiteY45" fmla="*/ 982437 h 999370"/>
                <a:gd name="connsiteX46" fmla="*/ 1659467 w 2540000"/>
                <a:gd name="connsiteY46" fmla="*/ 965504 h 99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40000" h="999370">
                  <a:moveTo>
                    <a:pt x="829734" y="17237"/>
                  </a:moveTo>
                  <a:cubicBezTo>
                    <a:pt x="874889" y="11593"/>
                    <a:pt x="919763" y="-2220"/>
                    <a:pt x="965200" y="304"/>
                  </a:cubicBezTo>
                  <a:cubicBezTo>
                    <a:pt x="1081742" y="6778"/>
                    <a:pt x="1172769" y="41134"/>
                    <a:pt x="1270000" y="101904"/>
                  </a:cubicBezTo>
                  <a:cubicBezTo>
                    <a:pt x="1317865" y="131820"/>
                    <a:pt x="1361391" y="168243"/>
                    <a:pt x="1405467" y="203504"/>
                  </a:cubicBezTo>
                  <a:cubicBezTo>
                    <a:pt x="1446103" y="236013"/>
                    <a:pt x="1488334" y="267209"/>
                    <a:pt x="1524000" y="305104"/>
                  </a:cubicBezTo>
                  <a:cubicBezTo>
                    <a:pt x="1578982" y="363522"/>
                    <a:pt x="1613076" y="442118"/>
                    <a:pt x="1676400" y="491370"/>
                  </a:cubicBezTo>
                  <a:cubicBezTo>
                    <a:pt x="1783397" y="574590"/>
                    <a:pt x="1796861" y="601053"/>
                    <a:pt x="1896534" y="643770"/>
                  </a:cubicBezTo>
                  <a:cubicBezTo>
                    <a:pt x="1912940" y="650801"/>
                    <a:pt x="1930401" y="655059"/>
                    <a:pt x="1947334" y="660704"/>
                  </a:cubicBezTo>
                  <a:cubicBezTo>
                    <a:pt x="2009423" y="649415"/>
                    <a:pt x="2072378" y="642143"/>
                    <a:pt x="2133600" y="626837"/>
                  </a:cubicBezTo>
                  <a:cubicBezTo>
                    <a:pt x="2250786" y="597540"/>
                    <a:pt x="2183854" y="601710"/>
                    <a:pt x="2269067" y="559104"/>
                  </a:cubicBezTo>
                  <a:cubicBezTo>
                    <a:pt x="2285032" y="551122"/>
                    <a:pt x="2302934" y="547815"/>
                    <a:pt x="2319867" y="542170"/>
                  </a:cubicBezTo>
                  <a:cubicBezTo>
                    <a:pt x="2359378" y="547815"/>
                    <a:pt x="2400171" y="547635"/>
                    <a:pt x="2438400" y="559104"/>
                  </a:cubicBezTo>
                  <a:cubicBezTo>
                    <a:pt x="2542059" y="590202"/>
                    <a:pt x="2436558" y="610517"/>
                    <a:pt x="2540000" y="576037"/>
                  </a:cubicBezTo>
                  <a:cubicBezTo>
                    <a:pt x="2528711" y="536526"/>
                    <a:pt x="2528928" y="491695"/>
                    <a:pt x="2506134" y="457504"/>
                  </a:cubicBezTo>
                  <a:cubicBezTo>
                    <a:pt x="2492132" y="436501"/>
                    <a:pt x="2460317" y="436161"/>
                    <a:pt x="2438400" y="423637"/>
                  </a:cubicBezTo>
                  <a:cubicBezTo>
                    <a:pt x="2375869" y="387905"/>
                    <a:pt x="2394303" y="383818"/>
                    <a:pt x="2319867" y="355904"/>
                  </a:cubicBezTo>
                  <a:cubicBezTo>
                    <a:pt x="2298076" y="347732"/>
                    <a:pt x="2274712" y="344615"/>
                    <a:pt x="2252134" y="338970"/>
                  </a:cubicBezTo>
                  <a:cubicBezTo>
                    <a:pt x="2217612" y="361985"/>
                    <a:pt x="2162477" y="397386"/>
                    <a:pt x="2133600" y="423637"/>
                  </a:cubicBezTo>
                  <a:cubicBezTo>
                    <a:pt x="2092254" y="461224"/>
                    <a:pt x="2054578" y="502659"/>
                    <a:pt x="2015067" y="542170"/>
                  </a:cubicBezTo>
                  <a:cubicBezTo>
                    <a:pt x="1992489" y="564748"/>
                    <a:pt x="1976980" y="598046"/>
                    <a:pt x="1947334" y="609904"/>
                  </a:cubicBezTo>
                  <a:cubicBezTo>
                    <a:pt x="1919112" y="621193"/>
                    <a:pt x="1889854" y="630176"/>
                    <a:pt x="1862667" y="643770"/>
                  </a:cubicBezTo>
                  <a:cubicBezTo>
                    <a:pt x="1844464" y="652871"/>
                    <a:pt x="1831697" y="673061"/>
                    <a:pt x="1811867" y="677637"/>
                  </a:cubicBezTo>
                  <a:cubicBezTo>
                    <a:pt x="1756594" y="690392"/>
                    <a:pt x="1698871" y="687942"/>
                    <a:pt x="1642534" y="694570"/>
                  </a:cubicBezTo>
                  <a:cubicBezTo>
                    <a:pt x="1602895" y="699233"/>
                    <a:pt x="1563511" y="705859"/>
                    <a:pt x="1524000" y="711504"/>
                  </a:cubicBezTo>
                  <a:cubicBezTo>
                    <a:pt x="1490133" y="722793"/>
                    <a:pt x="1456593" y="735112"/>
                    <a:pt x="1422400" y="745370"/>
                  </a:cubicBezTo>
                  <a:cubicBezTo>
                    <a:pt x="1374560" y="759722"/>
                    <a:pt x="1318355" y="769566"/>
                    <a:pt x="1270000" y="779237"/>
                  </a:cubicBezTo>
                  <a:cubicBezTo>
                    <a:pt x="1224845" y="801815"/>
                    <a:pt x="1183512" y="834725"/>
                    <a:pt x="1134534" y="846970"/>
                  </a:cubicBezTo>
                  <a:cubicBezTo>
                    <a:pt x="1111956" y="852615"/>
                    <a:pt x="1089091" y="857217"/>
                    <a:pt x="1066800" y="863904"/>
                  </a:cubicBezTo>
                  <a:cubicBezTo>
                    <a:pt x="860663" y="925745"/>
                    <a:pt x="1053589" y="875672"/>
                    <a:pt x="897467" y="914704"/>
                  </a:cubicBezTo>
                  <a:cubicBezTo>
                    <a:pt x="807156" y="909059"/>
                    <a:pt x="713402" y="923107"/>
                    <a:pt x="626534" y="897770"/>
                  </a:cubicBezTo>
                  <a:cubicBezTo>
                    <a:pt x="572347" y="881965"/>
                    <a:pt x="544615" y="814019"/>
                    <a:pt x="491067" y="796170"/>
                  </a:cubicBezTo>
                  <a:lnTo>
                    <a:pt x="440267" y="779237"/>
                  </a:lnTo>
                  <a:cubicBezTo>
                    <a:pt x="412045" y="801815"/>
                    <a:pt x="384514" y="825285"/>
                    <a:pt x="355600" y="846970"/>
                  </a:cubicBezTo>
                  <a:cubicBezTo>
                    <a:pt x="339319" y="859181"/>
                    <a:pt x="319191" y="866446"/>
                    <a:pt x="304800" y="880837"/>
                  </a:cubicBezTo>
                  <a:cubicBezTo>
                    <a:pt x="164022" y="1021616"/>
                    <a:pt x="301111" y="922809"/>
                    <a:pt x="186267" y="999370"/>
                  </a:cubicBezTo>
                  <a:cubicBezTo>
                    <a:pt x="146756" y="993726"/>
                    <a:pt x="101958" y="1002972"/>
                    <a:pt x="67734" y="982437"/>
                  </a:cubicBezTo>
                  <a:cubicBezTo>
                    <a:pt x="24655" y="956590"/>
                    <a:pt x="10991" y="873997"/>
                    <a:pt x="0" y="830037"/>
                  </a:cubicBezTo>
                  <a:cubicBezTo>
                    <a:pt x="11289" y="784881"/>
                    <a:pt x="-10817" y="707603"/>
                    <a:pt x="33867" y="694570"/>
                  </a:cubicBezTo>
                  <a:cubicBezTo>
                    <a:pt x="153201" y="659764"/>
                    <a:pt x="285806" y="681355"/>
                    <a:pt x="406400" y="711504"/>
                  </a:cubicBezTo>
                  <a:cubicBezTo>
                    <a:pt x="459111" y="724682"/>
                    <a:pt x="508321" y="816940"/>
                    <a:pt x="541867" y="863904"/>
                  </a:cubicBezTo>
                  <a:cubicBezTo>
                    <a:pt x="558271" y="886869"/>
                    <a:pt x="572711" y="911681"/>
                    <a:pt x="592667" y="931637"/>
                  </a:cubicBezTo>
                  <a:cubicBezTo>
                    <a:pt x="612623" y="951593"/>
                    <a:pt x="637822" y="965504"/>
                    <a:pt x="660400" y="982437"/>
                  </a:cubicBezTo>
                  <a:cubicBezTo>
                    <a:pt x="677228" y="979377"/>
                    <a:pt x="856374" y="950979"/>
                    <a:pt x="914400" y="931637"/>
                  </a:cubicBezTo>
                  <a:cubicBezTo>
                    <a:pt x="979259" y="910017"/>
                    <a:pt x="1007792" y="893407"/>
                    <a:pt x="1066800" y="863904"/>
                  </a:cubicBezTo>
                  <a:cubicBezTo>
                    <a:pt x="1128889" y="875193"/>
                    <a:pt x="1193851" y="875954"/>
                    <a:pt x="1253067" y="897770"/>
                  </a:cubicBezTo>
                  <a:cubicBezTo>
                    <a:pt x="1303034" y="916179"/>
                    <a:pt x="1336009" y="973683"/>
                    <a:pt x="1388534" y="982437"/>
                  </a:cubicBezTo>
                  <a:cubicBezTo>
                    <a:pt x="1477790" y="997313"/>
                    <a:pt x="1659467" y="965504"/>
                    <a:pt x="1659467" y="965504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1253067" y="4402667"/>
              <a:ext cx="1253066" cy="1016000"/>
            </a:xfrm>
            <a:custGeom>
              <a:avLst/>
              <a:gdLst>
                <a:gd name="connsiteX0" fmla="*/ 1253066 w 1253066"/>
                <a:gd name="connsiteY0" fmla="*/ 0 h 1016000"/>
                <a:gd name="connsiteX1" fmla="*/ 1049866 w 1253066"/>
                <a:gd name="connsiteY1" fmla="*/ 33866 h 1016000"/>
                <a:gd name="connsiteX2" fmla="*/ 982133 w 1253066"/>
                <a:gd name="connsiteY2" fmla="*/ 67733 h 1016000"/>
                <a:gd name="connsiteX3" fmla="*/ 948266 w 1253066"/>
                <a:gd name="connsiteY3" fmla="*/ 118533 h 1016000"/>
                <a:gd name="connsiteX4" fmla="*/ 914400 w 1253066"/>
                <a:gd name="connsiteY4" fmla="*/ 186266 h 1016000"/>
                <a:gd name="connsiteX5" fmla="*/ 863600 w 1253066"/>
                <a:gd name="connsiteY5" fmla="*/ 254000 h 1016000"/>
                <a:gd name="connsiteX6" fmla="*/ 846666 w 1253066"/>
                <a:gd name="connsiteY6" fmla="*/ 321733 h 1016000"/>
                <a:gd name="connsiteX7" fmla="*/ 795866 w 1253066"/>
                <a:gd name="connsiteY7" fmla="*/ 457200 h 1016000"/>
                <a:gd name="connsiteX8" fmla="*/ 745066 w 1253066"/>
                <a:gd name="connsiteY8" fmla="*/ 592666 h 1016000"/>
                <a:gd name="connsiteX9" fmla="*/ 677333 w 1253066"/>
                <a:gd name="connsiteY9" fmla="*/ 626533 h 1016000"/>
                <a:gd name="connsiteX10" fmla="*/ 626533 w 1253066"/>
                <a:gd name="connsiteY10" fmla="*/ 660400 h 1016000"/>
                <a:gd name="connsiteX11" fmla="*/ 406400 w 1253066"/>
                <a:gd name="connsiteY11" fmla="*/ 643466 h 1016000"/>
                <a:gd name="connsiteX12" fmla="*/ 355600 w 1253066"/>
                <a:gd name="connsiteY12" fmla="*/ 626533 h 1016000"/>
                <a:gd name="connsiteX13" fmla="*/ 304800 w 1253066"/>
                <a:gd name="connsiteY13" fmla="*/ 677333 h 1016000"/>
                <a:gd name="connsiteX14" fmla="*/ 169333 w 1253066"/>
                <a:gd name="connsiteY14" fmla="*/ 846666 h 1016000"/>
                <a:gd name="connsiteX15" fmla="*/ 0 w 1253066"/>
                <a:gd name="connsiteY15" fmla="*/ 1016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3066" h="1016000">
                  <a:moveTo>
                    <a:pt x="1253066" y="0"/>
                  </a:moveTo>
                  <a:cubicBezTo>
                    <a:pt x="1203897" y="6146"/>
                    <a:pt x="1105804" y="12889"/>
                    <a:pt x="1049866" y="33866"/>
                  </a:cubicBezTo>
                  <a:cubicBezTo>
                    <a:pt x="1026231" y="42729"/>
                    <a:pt x="1004711" y="56444"/>
                    <a:pt x="982133" y="67733"/>
                  </a:cubicBezTo>
                  <a:cubicBezTo>
                    <a:pt x="970844" y="84666"/>
                    <a:pt x="958363" y="100863"/>
                    <a:pt x="948266" y="118533"/>
                  </a:cubicBezTo>
                  <a:cubicBezTo>
                    <a:pt x="935742" y="140450"/>
                    <a:pt x="927778" y="164860"/>
                    <a:pt x="914400" y="186266"/>
                  </a:cubicBezTo>
                  <a:cubicBezTo>
                    <a:pt x="899442" y="210199"/>
                    <a:pt x="880533" y="231422"/>
                    <a:pt x="863600" y="254000"/>
                  </a:cubicBezTo>
                  <a:cubicBezTo>
                    <a:pt x="857955" y="276578"/>
                    <a:pt x="854025" y="299655"/>
                    <a:pt x="846666" y="321733"/>
                  </a:cubicBezTo>
                  <a:cubicBezTo>
                    <a:pt x="831137" y="368320"/>
                    <a:pt x="807752" y="409657"/>
                    <a:pt x="795866" y="457200"/>
                  </a:cubicBezTo>
                  <a:cubicBezTo>
                    <a:pt x="783169" y="507986"/>
                    <a:pt x="789080" y="555987"/>
                    <a:pt x="745066" y="592666"/>
                  </a:cubicBezTo>
                  <a:cubicBezTo>
                    <a:pt x="725674" y="608826"/>
                    <a:pt x="699250" y="614009"/>
                    <a:pt x="677333" y="626533"/>
                  </a:cubicBezTo>
                  <a:cubicBezTo>
                    <a:pt x="659663" y="636630"/>
                    <a:pt x="643466" y="649111"/>
                    <a:pt x="626533" y="660400"/>
                  </a:cubicBezTo>
                  <a:cubicBezTo>
                    <a:pt x="553155" y="654755"/>
                    <a:pt x="479426" y="652594"/>
                    <a:pt x="406400" y="643466"/>
                  </a:cubicBezTo>
                  <a:cubicBezTo>
                    <a:pt x="388689" y="641252"/>
                    <a:pt x="372533" y="620889"/>
                    <a:pt x="355600" y="626533"/>
                  </a:cubicBezTo>
                  <a:cubicBezTo>
                    <a:pt x="332882" y="634106"/>
                    <a:pt x="320269" y="659052"/>
                    <a:pt x="304800" y="677333"/>
                  </a:cubicBezTo>
                  <a:cubicBezTo>
                    <a:pt x="258109" y="732514"/>
                    <a:pt x="220446" y="795553"/>
                    <a:pt x="169333" y="846666"/>
                  </a:cubicBezTo>
                  <a:lnTo>
                    <a:pt x="0" y="1016000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72667" y="4847372"/>
              <a:ext cx="2045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Random Shearing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3742267" y="5588000"/>
              <a:ext cx="1117600" cy="186267"/>
            </a:xfrm>
            <a:custGeom>
              <a:avLst/>
              <a:gdLst>
                <a:gd name="connsiteX0" fmla="*/ 0 w 1117600"/>
                <a:gd name="connsiteY0" fmla="*/ 186267 h 186267"/>
                <a:gd name="connsiteX1" fmla="*/ 135466 w 1117600"/>
                <a:gd name="connsiteY1" fmla="*/ 50800 h 186267"/>
                <a:gd name="connsiteX2" fmla="*/ 220133 w 1117600"/>
                <a:gd name="connsiteY2" fmla="*/ 33867 h 186267"/>
                <a:gd name="connsiteX3" fmla="*/ 474133 w 1117600"/>
                <a:gd name="connsiteY3" fmla="*/ 50800 h 186267"/>
                <a:gd name="connsiteX4" fmla="*/ 524933 w 1117600"/>
                <a:gd name="connsiteY4" fmla="*/ 84667 h 186267"/>
                <a:gd name="connsiteX5" fmla="*/ 660400 w 1117600"/>
                <a:gd name="connsiteY5" fmla="*/ 169333 h 186267"/>
                <a:gd name="connsiteX6" fmla="*/ 1032933 w 1117600"/>
                <a:gd name="connsiteY6" fmla="*/ 84667 h 186267"/>
                <a:gd name="connsiteX7" fmla="*/ 1117600 w 1117600"/>
                <a:gd name="connsiteY7" fmla="*/ 0 h 186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7600" h="186267">
                  <a:moveTo>
                    <a:pt x="0" y="186267"/>
                  </a:moveTo>
                  <a:cubicBezTo>
                    <a:pt x="38416" y="138246"/>
                    <a:pt x="75479" y="77461"/>
                    <a:pt x="135466" y="50800"/>
                  </a:cubicBezTo>
                  <a:cubicBezTo>
                    <a:pt x="161767" y="39111"/>
                    <a:pt x="191911" y="39511"/>
                    <a:pt x="220133" y="33867"/>
                  </a:cubicBezTo>
                  <a:cubicBezTo>
                    <a:pt x="304800" y="39511"/>
                    <a:pt x="390433" y="36850"/>
                    <a:pt x="474133" y="50800"/>
                  </a:cubicBezTo>
                  <a:cubicBezTo>
                    <a:pt x="494207" y="54146"/>
                    <a:pt x="507675" y="73881"/>
                    <a:pt x="524933" y="84667"/>
                  </a:cubicBezTo>
                  <a:cubicBezTo>
                    <a:pt x="688351" y="186803"/>
                    <a:pt x="544311" y="91942"/>
                    <a:pt x="660400" y="169333"/>
                  </a:cubicBezTo>
                  <a:cubicBezTo>
                    <a:pt x="1114650" y="121518"/>
                    <a:pt x="881741" y="214260"/>
                    <a:pt x="1032933" y="84667"/>
                  </a:cubicBezTo>
                  <a:cubicBezTo>
                    <a:pt x="1118060" y="11701"/>
                    <a:pt x="1084781" y="65636"/>
                    <a:pt x="1117600" y="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4080933" y="5350664"/>
              <a:ext cx="1083734" cy="491404"/>
            </a:xfrm>
            <a:custGeom>
              <a:avLst/>
              <a:gdLst>
                <a:gd name="connsiteX0" fmla="*/ 1083734 w 1083734"/>
                <a:gd name="connsiteY0" fmla="*/ 84936 h 491404"/>
                <a:gd name="connsiteX1" fmla="*/ 999067 w 1083734"/>
                <a:gd name="connsiteY1" fmla="*/ 17203 h 491404"/>
                <a:gd name="connsiteX2" fmla="*/ 643467 w 1083734"/>
                <a:gd name="connsiteY2" fmla="*/ 34136 h 491404"/>
                <a:gd name="connsiteX3" fmla="*/ 575734 w 1083734"/>
                <a:gd name="connsiteY3" fmla="*/ 101869 h 491404"/>
                <a:gd name="connsiteX4" fmla="*/ 457200 w 1083734"/>
                <a:gd name="connsiteY4" fmla="*/ 203469 h 491404"/>
                <a:gd name="connsiteX5" fmla="*/ 389467 w 1083734"/>
                <a:gd name="connsiteY5" fmla="*/ 338936 h 491404"/>
                <a:gd name="connsiteX6" fmla="*/ 270934 w 1083734"/>
                <a:gd name="connsiteY6" fmla="*/ 423603 h 491404"/>
                <a:gd name="connsiteX7" fmla="*/ 186267 w 1083734"/>
                <a:gd name="connsiteY7" fmla="*/ 474403 h 491404"/>
                <a:gd name="connsiteX8" fmla="*/ 0 w 1083734"/>
                <a:gd name="connsiteY8" fmla="*/ 491336 h 49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734" h="491404">
                  <a:moveTo>
                    <a:pt x="1083734" y="84936"/>
                  </a:moveTo>
                  <a:cubicBezTo>
                    <a:pt x="1055512" y="62358"/>
                    <a:pt x="1031393" y="33366"/>
                    <a:pt x="999067" y="17203"/>
                  </a:cubicBezTo>
                  <a:cubicBezTo>
                    <a:pt x="908630" y="-28016"/>
                    <a:pt x="678986" y="29696"/>
                    <a:pt x="643467" y="34136"/>
                  </a:cubicBezTo>
                  <a:cubicBezTo>
                    <a:pt x="620889" y="56714"/>
                    <a:pt x="599977" y="81089"/>
                    <a:pt x="575734" y="101869"/>
                  </a:cubicBezTo>
                  <a:cubicBezTo>
                    <a:pt x="478944" y="184832"/>
                    <a:pt x="569797" y="72106"/>
                    <a:pt x="457200" y="203469"/>
                  </a:cubicBezTo>
                  <a:cubicBezTo>
                    <a:pt x="387894" y="284325"/>
                    <a:pt x="458642" y="228257"/>
                    <a:pt x="389467" y="338936"/>
                  </a:cubicBezTo>
                  <a:cubicBezTo>
                    <a:pt x="355756" y="392873"/>
                    <a:pt x="323258" y="394534"/>
                    <a:pt x="270934" y="423603"/>
                  </a:cubicBezTo>
                  <a:cubicBezTo>
                    <a:pt x="242163" y="439587"/>
                    <a:pt x="217724" y="464724"/>
                    <a:pt x="186267" y="474403"/>
                  </a:cubicBezTo>
                  <a:cubicBezTo>
                    <a:pt x="124408" y="493436"/>
                    <a:pt x="62665" y="491336"/>
                    <a:pt x="0" y="491336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1727200" y="5537200"/>
              <a:ext cx="1219200" cy="287867"/>
            </a:xfrm>
            <a:custGeom>
              <a:avLst/>
              <a:gdLst>
                <a:gd name="connsiteX0" fmla="*/ 0 w 1219200"/>
                <a:gd name="connsiteY0" fmla="*/ 220133 h 287867"/>
                <a:gd name="connsiteX1" fmla="*/ 237067 w 1219200"/>
                <a:gd name="connsiteY1" fmla="*/ 16933 h 287867"/>
                <a:gd name="connsiteX2" fmla="*/ 304800 w 1219200"/>
                <a:gd name="connsiteY2" fmla="*/ 0 h 287867"/>
                <a:gd name="connsiteX3" fmla="*/ 491067 w 1219200"/>
                <a:gd name="connsiteY3" fmla="*/ 16933 h 287867"/>
                <a:gd name="connsiteX4" fmla="*/ 609600 w 1219200"/>
                <a:gd name="connsiteY4" fmla="*/ 118533 h 287867"/>
                <a:gd name="connsiteX5" fmla="*/ 795867 w 1219200"/>
                <a:gd name="connsiteY5" fmla="*/ 237067 h 287867"/>
                <a:gd name="connsiteX6" fmla="*/ 863600 w 1219200"/>
                <a:gd name="connsiteY6" fmla="*/ 270933 h 287867"/>
                <a:gd name="connsiteX7" fmla="*/ 948267 w 1219200"/>
                <a:gd name="connsiteY7" fmla="*/ 287867 h 287867"/>
                <a:gd name="connsiteX8" fmla="*/ 1134533 w 1219200"/>
                <a:gd name="connsiteY8" fmla="*/ 270933 h 287867"/>
                <a:gd name="connsiteX9" fmla="*/ 1185333 w 1219200"/>
                <a:gd name="connsiteY9" fmla="*/ 237067 h 287867"/>
                <a:gd name="connsiteX10" fmla="*/ 1219200 w 1219200"/>
                <a:gd name="connsiteY10" fmla="*/ 186267 h 28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200" h="287867">
                  <a:moveTo>
                    <a:pt x="0" y="220133"/>
                  </a:moveTo>
                  <a:cubicBezTo>
                    <a:pt x="97294" y="103381"/>
                    <a:pt x="84630" y="99014"/>
                    <a:pt x="237067" y="16933"/>
                  </a:cubicBezTo>
                  <a:cubicBezTo>
                    <a:pt x="257558" y="5900"/>
                    <a:pt x="282222" y="5644"/>
                    <a:pt x="304800" y="0"/>
                  </a:cubicBezTo>
                  <a:cubicBezTo>
                    <a:pt x="366889" y="5644"/>
                    <a:pt x="430106" y="3870"/>
                    <a:pt x="491067" y="16933"/>
                  </a:cubicBezTo>
                  <a:cubicBezTo>
                    <a:pt x="526552" y="24537"/>
                    <a:pt x="593186" y="105402"/>
                    <a:pt x="609600" y="118533"/>
                  </a:cubicBezTo>
                  <a:cubicBezTo>
                    <a:pt x="641347" y="143931"/>
                    <a:pt x="754925" y="214321"/>
                    <a:pt x="795867" y="237067"/>
                  </a:cubicBezTo>
                  <a:cubicBezTo>
                    <a:pt x="817933" y="249326"/>
                    <a:pt x="839653" y="262951"/>
                    <a:pt x="863600" y="270933"/>
                  </a:cubicBezTo>
                  <a:cubicBezTo>
                    <a:pt x="890904" y="280034"/>
                    <a:pt x="920045" y="282222"/>
                    <a:pt x="948267" y="287867"/>
                  </a:cubicBezTo>
                  <a:cubicBezTo>
                    <a:pt x="1010356" y="282222"/>
                    <a:pt x="1073572" y="283996"/>
                    <a:pt x="1134533" y="270933"/>
                  </a:cubicBezTo>
                  <a:cubicBezTo>
                    <a:pt x="1154432" y="266669"/>
                    <a:pt x="1170942" y="251457"/>
                    <a:pt x="1185333" y="237067"/>
                  </a:cubicBezTo>
                  <a:cubicBezTo>
                    <a:pt x="1199724" y="222676"/>
                    <a:pt x="1219200" y="186267"/>
                    <a:pt x="1219200" y="186267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065867" y="2417644"/>
            <a:ext cx="3980902" cy="1066799"/>
            <a:chOff x="1422400" y="4216400"/>
            <a:chExt cx="3980902" cy="1066799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1574800" y="4216400"/>
              <a:ext cx="167640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574800" y="4349750"/>
              <a:ext cx="150481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574800" y="4483100"/>
              <a:ext cx="133773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574800" y="4616450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574800" y="4749800"/>
              <a:ext cx="104986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574800" y="4883150"/>
              <a:ext cx="982131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574800" y="5016500"/>
              <a:ext cx="81279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574800" y="5149850"/>
              <a:ext cx="71119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574800" y="5283199"/>
              <a:ext cx="558798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3251200" y="4483100"/>
              <a:ext cx="2152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/>
                  <a:cs typeface="Arial"/>
                </a:rPr>
                <a:t>Size fractionation</a:t>
              </a:r>
              <a:endParaRPr lang="en-US" sz="2000" dirty="0">
                <a:latin typeface="Arial"/>
                <a:cs typeface="Arial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422400" y="4483100"/>
              <a:ext cx="1490131" cy="40005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65201" y="2095498"/>
            <a:ext cx="7395189" cy="1220022"/>
            <a:chOff x="804337" y="4318463"/>
            <a:chExt cx="7395189" cy="1220022"/>
          </a:xfrm>
        </p:grpSpPr>
        <p:sp>
          <p:nvSpPr>
            <p:cNvPr id="60" name="TextBox 59"/>
            <p:cNvSpPr txBox="1"/>
            <p:nvPr/>
          </p:nvSpPr>
          <p:spPr>
            <a:xfrm>
              <a:off x="5448653" y="4492619"/>
              <a:ext cx="27508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Make Library with 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Size fractionated Sample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(i.e. 1kb)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965201" y="5000388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846670" y="5000388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184398" y="5001210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108205" y="4792596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989674" y="4792596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327402" y="4793418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099734" y="5275196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981203" y="5275196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318931" y="5276018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405472" y="5478396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1286941" y="5478396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2624669" y="5479218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149596" y="5537663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3031065" y="5537663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368793" y="5538485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895596" y="4547063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777065" y="4547063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114793" y="4547885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826939" y="5118563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708408" y="5118563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5046136" y="5119385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922868" y="4318463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804337" y="4318463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2142065" y="4319285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168400" y="4619029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1049869" y="4619029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2387597" y="4619851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3132668" y="4953462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3014137" y="4953462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4351865" y="4954284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810933" y="4318463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2692402" y="4318463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030130" y="4319285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/>
        </p:nvGrpSpPr>
        <p:grpSpPr>
          <a:xfrm>
            <a:off x="936088" y="2283588"/>
            <a:ext cx="7508889" cy="1267995"/>
            <a:chOff x="1219209" y="4389148"/>
            <a:chExt cx="7508889" cy="1267995"/>
          </a:xfrm>
        </p:grpSpPr>
        <p:sp>
          <p:nvSpPr>
            <p:cNvPr id="125" name="TextBox 124"/>
            <p:cNvSpPr txBox="1"/>
            <p:nvPr/>
          </p:nvSpPr>
          <p:spPr>
            <a:xfrm>
              <a:off x="5450976" y="4919721"/>
              <a:ext cx="3277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Sequencing in Both Directions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1693330" y="4754852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1574799" y="4754852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2912527" y="4755674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1524003" y="4572000"/>
              <a:ext cx="57573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H="1">
              <a:off x="2506128" y="4932421"/>
              <a:ext cx="546098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1388536" y="5478752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1270005" y="5478752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2607733" y="5479574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1219209" y="5295900"/>
              <a:ext cx="57573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2201334" y="5656321"/>
              <a:ext cx="546098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3479840" y="5479574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3361309" y="5479574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4699037" y="5480396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3310513" y="5296722"/>
              <a:ext cx="57573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 flipH="1">
              <a:off x="4292638" y="5657143"/>
              <a:ext cx="546098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3564464" y="4572000"/>
              <a:ext cx="121919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3445933" y="4572000"/>
              <a:ext cx="118531" cy="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4783661" y="4572822"/>
              <a:ext cx="118531" cy="0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3395137" y="4389148"/>
              <a:ext cx="57573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H="1">
              <a:off x="4377262" y="4749569"/>
              <a:ext cx="546098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/>
        </p:nvGrpSpPr>
        <p:grpSpPr>
          <a:xfrm>
            <a:off x="1083732" y="2439581"/>
            <a:ext cx="7714474" cy="1095662"/>
            <a:chOff x="1083732" y="4191000"/>
            <a:chExt cx="7714474" cy="1095662"/>
          </a:xfrm>
        </p:grpSpPr>
        <p:sp>
          <p:nvSpPr>
            <p:cNvPr id="183" name="TextBox 182"/>
            <p:cNvSpPr txBox="1"/>
            <p:nvPr/>
          </p:nvSpPr>
          <p:spPr>
            <a:xfrm>
              <a:off x="5315499" y="4629229"/>
              <a:ext cx="3482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Sequence data In both Direction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>
              <a:off x="1388526" y="4561940"/>
              <a:ext cx="57573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H="1">
              <a:off x="2294438" y="4569401"/>
              <a:ext cx="546098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1083732" y="5285840"/>
              <a:ext cx="57573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1987547" y="5278993"/>
              <a:ext cx="546098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>
              <a:off x="3175036" y="5286662"/>
              <a:ext cx="57573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>
              <a:off x="4042829" y="5286662"/>
              <a:ext cx="546098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>
              <a:off x="3268132" y="4545220"/>
              <a:ext cx="57573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H="1">
              <a:off x="4197347" y="4545220"/>
              <a:ext cx="546098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TextBox 203"/>
            <p:cNvSpPr txBox="1"/>
            <p:nvPr/>
          </p:nvSpPr>
          <p:spPr>
            <a:xfrm>
              <a:off x="1447800" y="419100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1-F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2336800" y="4212769"/>
              <a:ext cx="473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1-R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3262649" y="4201101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2-F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4247515" y="4204732"/>
              <a:ext cx="473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2-R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143000" y="494030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3-F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159000" y="4940300"/>
              <a:ext cx="473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3-R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3213100" y="495300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4-F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4140200" y="4978400"/>
              <a:ext cx="4739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4-R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2971797" y="3797300"/>
            <a:ext cx="2445089" cy="533400"/>
            <a:chOff x="2971797" y="3797300"/>
            <a:chExt cx="2445089" cy="533400"/>
          </a:xfrm>
        </p:grpSpPr>
        <p:cxnSp>
          <p:nvCxnSpPr>
            <p:cNvPr id="214" name="Straight Arrow Connector 213"/>
            <p:cNvCxnSpPr/>
            <p:nvPr/>
          </p:nvCxnSpPr>
          <p:spPr>
            <a:xfrm>
              <a:off x="2971797" y="3797300"/>
              <a:ext cx="0" cy="533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3140639" y="3815834"/>
              <a:ext cx="2276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Sequence Assembly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81516" y="4450818"/>
            <a:ext cx="8648701" cy="1664732"/>
            <a:chOff x="287904" y="4483100"/>
            <a:chExt cx="8648701" cy="1664732"/>
          </a:xfrm>
        </p:grpSpPr>
        <p:sp>
          <p:nvSpPr>
            <p:cNvPr id="180" name="TextBox 179"/>
            <p:cNvSpPr txBox="1"/>
            <p:nvPr/>
          </p:nvSpPr>
          <p:spPr>
            <a:xfrm>
              <a:off x="5580334" y="557530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>
              <a:off x="1130340" y="4597400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1485936" y="4783666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1858465" y="4936066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1536738" y="5105396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893271" y="4936066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402204" y="4783666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H="1">
              <a:off x="2362275" y="5105396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H="1">
              <a:off x="1621471" y="5283184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>
              <a:off x="694313" y="5156188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H="1">
              <a:off x="1045671" y="5359380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287904" y="4597400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H="1">
              <a:off x="2214893" y="4749796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Rectangle 227"/>
            <p:cNvSpPr/>
            <p:nvPr/>
          </p:nvSpPr>
          <p:spPr>
            <a:xfrm>
              <a:off x="287904" y="5473700"/>
              <a:ext cx="27347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223017" y="5778500"/>
              <a:ext cx="1044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Arial"/>
                  <a:cs typeface="Arial"/>
                </a:rPr>
                <a:t>Contig</a:t>
              </a:r>
              <a:r>
                <a:rPr lang="en-US" dirty="0" smtClean="0">
                  <a:latin typeface="Arial"/>
                  <a:cs typeface="Arial"/>
                </a:rPr>
                <a:t> 1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>
              <a:off x="4737140" y="4533900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5092736" y="4720166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5465265" y="4872566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5143538" y="5041896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4500071" y="4872566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4009004" y="4720166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3894704" y="4974163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H="1">
              <a:off x="5478006" y="5245092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 flipH="1">
              <a:off x="4301113" y="5092688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 flipH="1">
              <a:off x="4652471" y="5295880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>
              <a:off x="3894704" y="4533900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H="1">
              <a:off x="5821693" y="4686296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Rectangle 241"/>
            <p:cNvSpPr/>
            <p:nvPr/>
          </p:nvSpPr>
          <p:spPr>
            <a:xfrm>
              <a:off x="3894704" y="5473700"/>
              <a:ext cx="2734765" cy="101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4829817" y="5778500"/>
              <a:ext cx="1044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Arial"/>
                  <a:cs typeface="Arial"/>
                </a:rPr>
                <a:t>Contig</a:t>
              </a:r>
              <a:r>
                <a:rPr lang="en-US" dirty="0" smtClean="0">
                  <a:latin typeface="Arial"/>
                  <a:cs typeface="Arial"/>
                </a:rPr>
                <a:t> 2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244" name="Straight Arrow Connector 243"/>
            <p:cNvCxnSpPr/>
            <p:nvPr/>
          </p:nvCxnSpPr>
          <p:spPr>
            <a:xfrm>
              <a:off x="5526141" y="4483100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>
              <a:off x="8242336" y="4516970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>
              <a:off x="7114420" y="5312829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/>
            <p:nvPr/>
          </p:nvCxnSpPr>
          <p:spPr>
            <a:xfrm>
              <a:off x="8293138" y="4838700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>
              <a:off x="7649671" y="4669370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/>
            <p:nvPr/>
          </p:nvCxnSpPr>
          <p:spPr>
            <a:xfrm>
              <a:off x="7158604" y="4516970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H="1">
              <a:off x="6989277" y="4754035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H="1">
              <a:off x="8200010" y="5312829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>
              <a:off x="7450713" y="4889492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H="1">
              <a:off x="7802071" y="5092684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255"/>
            <p:cNvSpPr/>
            <p:nvPr/>
          </p:nvSpPr>
          <p:spPr>
            <a:xfrm>
              <a:off x="7044304" y="5473704"/>
              <a:ext cx="1841499" cy="1015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7335950" y="5778500"/>
              <a:ext cx="1044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Arial"/>
                  <a:cs typeface="Arial"/>
                </a:rPr>
                <a:t>Contig</a:t>
              </a:r>
              <a:r>
                <a:rPr lang="en-US" dirty="0" smtClean="0">
                  <a:latin typeface="Arial"/>
                  <a:cs typeface="Arial"/>
                </a:rPr>
                <a:t> 3</a:t>
              </a:r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258" name="Straight Arrow Connector 257"/>
            <p:cNvCxnSpPr/>
            <p:nvPr/>
          </p:nvCxnSpPr>
          <p:spPr>
            <a:xfrm>
              <a:off x="7114420" y="5109630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>
              <a:off x="2421460" y="5312829"/>
              <a:ext cx="6434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H="1">
              <a:off x="3869272" y="5321292"/>
              <a:ext cx="66039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>
              <a:off x="6008758" y="5359380"/>
              <a:ext cx="62071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Group 320"/>
          <p:cNvGrpSpPr/>
          <p:nvPr/>
        </p:nvGrpSpPr>
        <p:grpSpPr>
          <a:xfrm>
            <a:off x="2421460" y="5164423"/>
            <a:ext cx="2091269" cy="283845"/>
            <a:chOff x="2421460" y="5164423"/>
            <a:chExt cx="2091269" cy="283845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2421460" y="5289010"/>
              <a:ext cx="64346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/>
            <p:nvPr/>
          </p:nvCxnSpPr>
          <p:spPr>
            <a:xfrm flipH="1">
              <a:off x="3852335" y="5280547"/>
              <a:ext cx="660394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TextBox 313"/>
            <p:cNvSpPr txBox="1"/>
            <p:nvPr/>
          </p:nvSpPr>
          <p:spPr>
            <a:xfrm>
              <a:off x="3052226" y="5164423"/>
              <a:ext cx="364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1F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3454400" y="5171269"/>
              <a:ext cx="389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1R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sp>
        <p:nvSpPr>
          <p:cNvPr id="323" name="TextBox 322"/>
          <p:cNvSpPr txBox="1"/>
          <p:nvPr/>
        </p:nvSpPr>
        <p:spPr>
          <a:xfrm>
            <a:off x="4038600" y="660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25" name="Group 324"/>
          <p:cNvGrpSpPr/>
          <p:nvPr/>
        </p:nvGrpSpPr>
        <p:grpSpPr>
          <a:xfrm>
            <a:off x="3037267" y="5492218"/>
            <a:ext cx="2743350" cy="1391182"/>
            <a:chOff x="3037267" y="5492218"/>
            <a:chExt cx="2743350" cy="1391182"/>
          </a:xfrm>
        </p:grpSpPr>
        <p:cxnSp>
          <p:nvCxnSpPr>
            <p:cNvPr id="317" name="Straight Connector 316"/>
            <p:cNvCxnSpPr/>
            <p:nvPr/>
          </p:nvCxnSpPr>
          <p:spPr>
            <a:xfrm>
              <a:off x="3037267" y="5572359"/>
              <a:ext cx="417133" cy="10062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42" idx="1"/>
            </p:cNvCxnSpPr>
            <p:nvPr/>
          </p:nvCxnSpPr>
          <p:spPr>
            <a:xfrm flipH="1">
              <a:off x="3454400" y="5492218"/>
              <a:ext cx="433916" cy="10863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extBox 323"/>
            <p:cNvSpPr txBox="1"/>
            <p:nvPr/>
          </p:nvSpPr>
          <p:spPr>
            <a:xfrm>
              <a:off x="3696994" y="6237069"/>
              <a:ext cx="20836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Contig1-Contig2 is 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Linked with Gap</a:t>
              </a:r>
              <a:endParaRPr lang="en-US" dirty="0">
                <a:latin typeface="Arial"/>
                <a:cs typeface="Arial"/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6001069" y="4666466"/>
            <a:ext cx="3242796" cy="801917"/>
            <a:chOff x="6001069" y="4666466"/>
            <a:chExt cx="3242796" cy="801917"/>
          </a:xfrm>
        </p:grpSpPr>
        <p:cxnSp>
          <p:nvCxnSpPr>
            <p:cNvPr id="327" name="Straight Arrow Connector 326"/>
            <p:cNvCxnSpPr/>
            <p:nvPr/>
          </p:nvCxnSpPr>
          <p:spPr>
            <a:xfrm>
              <a:off x="8295505" y="4813804"/>
              <a:ext cx="622012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/>
            <p:nvPr/>
          </p:nvCxnSpPr>
          <p:spPr>
            <a:xfrm>
              <a:off x="6001069" y="5327098"/>
              <a:ext cx="62201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TextBox 329"/>
            <p:cNvSpPr txBox="1"/>
            <p:nvPr/>
          </p:nvSpPr>
          <p:spPr>
            <a:xfrm>
              <a:off x="6623081" y="5191384"/>
              <a:ext cx="364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2F</a:t>
              </a:r>
              <a:endParaRPr lang="en-US" sz="1200" dirty="0">
                <a:latin typeface="Arial"/>
                <a:cs typeface="Arial"/>
              </a:endParaRPr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8854015" y="4666466"/>
              <a:ext cx="389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Arial"/>
                  <a:cs typeface="Arial"/>
                </a:rPr>
                <a:t>2R</a:t>
              </a:r>
              <a:endParaRPr lang="en-US" sz="1200" dirty="0">
                <a:latin typeface="Arial"/>
                <a:cs typeface="Arial"/>
              </a:endParaRPr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6717776" y="4110347"/>
            <a:ext cx="2451100" cy="2196032"/>
            <a:chOff x="6717776" y="4046847"/>
            <a:chExt cx="2451100" cy="2196032"/>
          </a:xfrm>
        </p:grpSpPr>
        <p:grpSp>
          <p:nvGrpSpPr>
            <p:cNvPr id="333" name="Group 332"/>
            <p:cNvGrpSpPr/>
            <p:nvPr/>
          </p:nvGrpSpPr>
          <p:grpSpPr>
            <a:xfrm flipH="1">
              <a:off x="6717776" y="4046847"/>
              <a:ext cx="2451100" cy="2196032"/>
              <a:chOff x="3035832" y="3505200"/>
              <a:chExt cx="2387068" cy="2196032"/>
            </a:xfrm>
          </p:grpSpPr>
          <p:sp>
            <p:nvSpPr>
              <p:cNvPr id="334" name="Rectangle 333"/>
              <p:cNvSpPr/>
              <p:nvPr/>
            </p:nvSpPr>
            <p:spPr>
              <a:xfrm>
                <a:off x="3035832" y="3505200"/>
                <a:ext cx="2387068" cy="21960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5" name="Straight Arrow Connector 334"/>
              <p:cNvCxnSpPr/>
              <p:nvPr/>
            </p:nvCxnSpPr>
            <p:spPr>
              <a:xfrm>
                <a:off x="4557711" y="3876672"/>
                <a:ext cx="6434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/>
              <p:cNvCxnSpPr/>
              <p:nvPr/>
            </p:nvCxnSpPr>
            <p:spPr>
              <a:xfrm>
                <a:off x="3429795" y="4672531"/>
                <a:ext cx="6434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/>
              <p:cNvCxnSpPr/>
              <p:nvPr/>
            </p:nvCxnSpPr>
            <p:spPr>
              <a:xfrm>
                <a:off x="4608513" y="4198402"/>
                <a:ext cx="6434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/>
              <p:cNvCxnSpPr/>
              <p:nvPr/>
            </p:nvCxnSpPr>
            <p:spPr>
              <a:xfrm>
                <a:off x="3965046" y="4029072"/>
                <a:ext cx="6434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Arrow Connector 338"/>
              <p:cNvCxnSpPr/>
              <p:nvPr/>
            </p:nvCxnSpPr>
            <p:spPr>
              <a:xfrm>
                <a:off x="3473979" y="3876672"/>
                <a:ext cx="6434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/>
              <p:cNvCxnSpPr/>
              <p:nvPr/>
            </p:nvCxnSpPr>
            <p:spPr>
              <a:xfrm flipH="1">
                <a:off x="3304652" y="4113737"/>
                <a:ext cx="66039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/>
              <p:cNvCxnSpPr/>
              <p:nvPr/>
            </p:nvCxnSpPr>
            <p:spPr>
              <a:xfrm flipH="1">
                <a:off x="4515385" y="4672531"/>
                <a:ext cx="66039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/>
              <p:cNvCxnSpPr/>
              <p:nvPr/>
            </p:nvCxnSpPr>
            <p:spPr>
              <a:xfrm flipH="1">
                <a:off x="3766088" y="4249194"/>
                <a:ext cx="66039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Arrow Connector 342"/>
              <p:cNvCxnSpPr/>
              <p:nvPr/>
            </p:nvCxnSpPr>
            <p:spPr>
              <a:xfrm flipH="1">
                <a:off x="4117446" y="4452386"/>
                <a:ext cx="66039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4" name="Rectangle 343"/>
              <p:cNvSpPr/>
              <p:nvPr/>
            </p:nvSpPr>
            <p:spPr>
              <a:xfrm>
                <a:off x="3359679" y="4833406"/>
                <a:ext cx="1841499" cy="10159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TextBox 344"/>
              <p:cNvSpPr txBox="1"/>
              <p:nvPr/>
            </p:nvSpPr>
            <p:spPr>
              <a:xfrm>
                <a:off x="3112740" y="5186037"/>
                <a:ext cx="20664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latin typeface="Arial"/>
                    <a:cs typeface="Arial"/>
                  </a:rPr>
                  <a:t>Contig</a:t>
                </a:r>
                <a:r>
                  <a:rPr lang="en-US" dirty="0" smtClean="0">
                    <a:latin typeface="Arial"/>
                    <a:cs typeface="Arial"/>
                  </a:rPr>
                  <a:t> 3 (Reverse)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cxnSp>
            <p:nvCxnSpPr>
              <p:cNvPr id="346" name="Straight Arrow Connector 345"/>
              <p:cNvCxnSpPr/>
              <p:nvPr/>
            </p:nvCxnSpPr>
            <p:spPr>
              <a:xfrm>
                <a:off x="3429795" y="4469332"/>
                <a:ext cx="64346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8" name="Straight Arrow Connector 347"/>
            <p:cNvCxnSpPr/>
            <p:nvPr/>
          </p:nvCxnSpPr>
          <p:spPr>
            <a:xfrm flipH="1">
              <a:off x="6888345" y="4734453"/>
              <a:ext cx="665664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1" name="Group 350"/>
          <p:cNvGrpSpPr/>
          <p:nvPr/>
        </p:nvGrpSpPr>
        <p:grpSpPr>
          <a:xfrm>
            <a:off x="6623081" y="5489351"/>
            <a:ext cx="2648395" cy="1389680"/>
            <a:chOff x="3035151" y="5504920"/>
            <a:chExt cx="2648395" cy="1389680"/>
          </a:xfrm>
        </p:grpSpPr>
        <p:cxnSp>
          <p:nvCxnSpPr>
            <p:cNvPr id="352" name="Straight Connector 351"/>
            <p:cNvCxnSpPr>
              <a:stCxn id="242" idx="3"/>
            </p:cNvCxnSpPr>
            <p:nvPr/>
          </p:nvCxnSpPr>
          <p:spPr>
            <a:xfrm>
              <a:off x="3035151" y="5507787"/>
              <a:ext cx="246394" cy="10570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stCxn id="344" idx="3"/>
            </p:cNvCxnSpPr>
            <p:nvPr/>
          </p:nvCxnSpPr>
          <p:spPr>
            <a:xfrm flipH="1">
              <a:off x="3300415" y="5504920"/>
              <a:ext cx="57101" cy="11371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/>
            <p:cNvSpPr txBox="1"/>
            <p:nvPr/>
          </p:nvSpPr>
          <p:spPr>
            <a:xfrm>
              <a:off x="3202391" y="6248269"/>
              <a:ext cx="24811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Contig2-Contig3 (Rev)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Is linked with Gap</a:t>
              </a:r>
              <a:endParaRPr lang="en-US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52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/>
          <p:cNvSpPr txBox="1"/>
          <p:nvPr/>
        </p:nvSpPr>
        <p:spPr>
          <a:xfrm>
            <a:off x="2812239" y="495300"/>
            <a:ext cx="333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Arial"/>
                <a:cs typeface="Arial"/>
              </a:rPr>
              <a:t>Scaffold and Gaps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14162" y="314271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588432" y="2697154"/>
            <a:ext cx="2734765" cy="10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1345745" y="2829972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1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712632" y="2697154"/>
            <a:ext cx="2734765" cy="101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4569735" y="2835790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798732" y="2697154"/>
            <a:ext cx="1841499" cy="1015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7369778" y="2841608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3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111" name="Straight Connector 110"/>
          <p:cNvCxnSpPr>
            <a:stCxn id="78" idx="3"/>
          </p:cNvCxnSpPr>
          <p:nvPr/>
        </p:nvCxnSpPr>
        <p:spPr>
          <a:xfrm flipV="1">
            <a:off x="3323197" y="2043636"/>
            <a:ext cx="220103" cy="704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92" idx="1"/>
          </p:cNvCxnSpPr>
          <p:nvPr/>
        </p:nvCxnSpPr>
        <p:spPr>
          <a:xfrm flipH="1" flipV="1">
            <a:off x="3543300" y="2043636"/>
            <a:ext cx="169332" cy="704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6409297" y="1992836"/>
            <a:ext cx="220103" cy="704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 flipV="1">
            <a:off x="6629400" y="1992836"/>
            <a:ext cx="169332" cy="704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47227" y="1397000"/>
            <a:ext cx="8840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Scaffold (</a:t>
            </a:r>
            <a:r>
              <a:rPr lang="en-US" b="1" dirty="0" err="1" smtClean="0">
                <a:latin typeface="Arial"/>
                <a:cs typeface="Arial"/>
              </a:rPr>
              <a:t>Supercontig</a:t>
            </a:r>
            <a:r>
              <a:rPr lang="en-US" b="1" dirty="0" smtClean="0">
                <a:latin typeface="Arial"/>
                <a:cs typeface="Arial"/>
              </a:rPr>
              <a:t>) </a:t>
            </a:r>
            <a:r>
              <a:rPr lang="en-US" dirty="0" smtClean="0">
                <a:latin typeface="Arial"/>
                <a:cs typeface="Arial"/>
              </a:rPr>
              <a:t>: </a:t>
            </a:r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간의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관계가</a:t>
            </a:r>
            <a:r>
              <a:rPr lang="en-US" altLang="ko-KR" dirty="0" smtClean="0">
                <a:latin typeface="Arial"/>
                <a:cs typeface="Arial"/>
              </a:rPr>
              <a:t> Mate-pair (or Paired End) </a:t>
            </a:r>
            <a:r>
              <a:rPr lang="ko-KR" altLang="en-US" dirty="0" smtClean="0">
                <a:latin typeface="Arial"/>
                <a:cs typeface="Arial"/>
              </a:rPr>
              <a:t>정보등을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통해서</a:t>
            </a:r>
            <a:endParaRPr lang="en-US" altLang="ko-KR" dirty="0" smtClean="0">
              <a:latin typeface="Arial"/>
              <a:cs typeface="Arial"/>
            </a:endParaRPr>
          </a:p>
          <a:p>
            <a:r>
              <a:rPr lang="ko-KR" altLang="en-US" dirty="0" smtClean="0">
                <a:latin typeface="Arial"/>
                <a:cs typeface="Arial"/>
              </a:rPr>
              <a:t>파악된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en-US" altLang="ko-KR" dirty="0" err="1" smtClean="0">
                <a:latin typeface="Arial"/>
                <a:cs typeface="Arial"/>
              </a:rPr>
              <a:t>contig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간의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모임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87899" y="3892034"/>
            <a:ext cx="8691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Sequencing gap </a:t>
            </a:r>
            <a:r>
              <a:rPr lang="en-US" dirty="0" smtClean="0">
                <a:latin typeface="Arial"/>
                <a:cs typeface="Arial"/>
              </a:rPr>
              <a:t>: Scaffold </a:t>
            </a:r>
            <a:r>
              <a:rPr lang="ko-KR" altLang="en-US" dirty="0" smtClean="0">
                <a:latin typeface="Arial"/>
                <a:cs typeface="Arial"/>
              </a:rPr>
              <a:t>내의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en-US" altLang="ko-KR" dirty="0" err="1" smtClean="0">
                <a:latin typeface="Arial"/>
                <a:cs typeface="Arial"/>
              </a:rPr>
              <a:t>Contig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내부에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존재하는</a:t>
            </a:r>
            <a:r>
              <a:rPr lang="en-US" altLang="ko-KR" dirty="0" smtClean="0">
                <a:latin typeface="Arial"/>
                <a:cs typeface="Arial"/>
              </a:rPr>
              <a:t>, </a:t>
            </a:r>
            <a:r>
              <a:rPr lang="ko-KR" altLang="en-US" dirty="0" smtClean="0">
                <a:latin typeface="Arial"/>
                <a:cs typeface="Arial"/>
              </a:rPr>
              <a:t>길이와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위치를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알고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있는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시퀀스</a:t>
            </a:r>
            <a:endParaRPr lang="en-US" altLang="ko-KR" dirty="0" smtClean="0">
              <a:latin typeface="Arial"/>
              <a:cs typeface="Arial"/>
            </a:endParaRPr>
          </a:p>
          <a:p>
            <a:r>
              <a:rPr lang="ko-KR" altLang="en-US" dirty="0" smtClean="0">
                <a:latin typeface="Arial"/>
                <a:cs typeface="Arial"/>
              </a:rPr>
              <a:t>미결정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영역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84302" y="4582299"/>
            <a:ext cx="844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ATAAAGGAGAGTAGAGAGGAG</a:t>
            </a:r>
            <a:r>
              <a:rPr lang="en-US" dirty="0" smtClean="0"/>
              <a:t>NNNNNN……..NNNNNNNN</a:t>
            </a:r>
            <a:r>
              <a:rPr lang="en-US" dirty="0">
                <a:solidFill>
                  <a:srgbClr val="FF0000"/>
                </a:solidFill>
              </a:rPr>
              <a:t>ATAAAGGAGAGTAGAGAGGAG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309698" y="4943733"/>
            <a:ext cx="95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Contig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4170291" y="4951631"/>
            <a:ext cx="56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Gap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6482830" y="4956433"/>
            <a:ext cx="95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Contig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317500" y="5854700"/>
            <a:ext cx="655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Physical Gap </a:t>
            </a:r>
            <a:r>
              <a:rPr lang="en-US" dirty="0" smtClean="0">
                <a:latin typeface="Arial"/>
                <a:cs typeface="Arial"/>
              </a:rPr>
              <a:t>: Scaffold </a:t>
            </a:r>
            <a:r>
              <a:rPr lang="ko-KR" altLang="en-US" dirty="0" smtClean="0">
                <a:latin typeface="Arial"/>
                <a:cs typeface="Arial"/>
              </a:rPr>
              <a:t>간의</a:t>
            </a:r>
            <a:r>
              <a:rPr lang="en-US" altLang="ko-KR" dirty="0" smtClean="0">
                <a:latin typeface="Arial"/>
                <a:cs typeface="Arial"/>
              </a:rPr>
              <a:t> Gap (</a:t>
            </a:r>
            <a:r>
              <a:rPr lang="ko-KR" altLang="en-US" dirty="0" smtClean="0">
                <a:latin typeface="Arial"/>
                <a:cs typeface="Arial"/>
              </a:rPr>
              <a:t>갭의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길이와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위치를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알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수</a:t>
            </a:r>
            <a:r>
              <a:rPr lang="en-US" altLang="ko-KR" dirty="0" smtClean="0">
                <a:latin typeface="Arial"/>
                <a:cs typeface="Arial"/>
              </a:rPr>
              <a:t> </a:t>
            </a:r>
            <a:r>
              <a:rPr lang="ko-KR" altLang="en-US" dirty="0" smtClean="0">
                <a:latin typeface="Arial"/>
                <a:cs typeface="Arial"/>
              </a:rPr>
              <a:t>없다</a:t>
            </a:r>
            <a:r>
              <a:rPr lang="en-US" altLang="ko-KR" dirty="0" smtClean="0">
                <a:latin typeface="Arial"/>
                <a:cs typeface="Arial"/>
              </a:rPr>
              <a:t>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64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3939" y="495300"/>
            <a:ext cx="1082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Arial"/>
                <a:cs typeface="Arial"/>
              </a:rPr>
              <a:t>Gaps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8217" y="1332468"/>
            <a:ext cx="1995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Gap</a:t>
            </a:r>
            <a:r>
              <a:rPr lang="ko-KR" altLang="en-US" b="1" dirty="0" smtClean="0"/>
              <a:t>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생기는가</a:t>
            </a:r>
            <a:r>
              <a:rPr lang="en-US" altLang="ko-KR" b="1" dirty="0" smtClean="0"/>
              <a:t>?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222500"/>
            <a:ext cx="187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시퀀싱양의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부족</a:t>
            </a:r>
            <a:r>
              <a:rPr lang="en-US" altLang="ko-KR" b="1" dirty="0" smtClean="0"/>
              <a:t> 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73100" y="2816662"/>
            <a:ext cx="67254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16800" y="2624098"/>
            <a:ext cx="9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14400" y="29494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01800" y="30510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84500" y="30510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04537" y="30510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787237" y="30510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32600" y="30510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814350" y="32796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56300" y="32796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057400" y="41432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656937" y="32796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139537" y="30510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015439" y="33558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713939" y="33558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336800" y="32034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752600" y="33558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73100" y="32796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816100" y="357431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689100" y="38511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72100" y="34320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737100" y="356161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825337" y="36860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-3733800" y="-685800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-5517461" y="-1143000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837639" y="35336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27100" y="36479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-4318000" y="-533400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604983" y="38003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764739" y="30510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713939" y="358701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-6527800" y="-2082800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441700" y="37368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945074" y="37368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-5401463" y="-1651000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627813" y="37368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014250" y="34955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-4025900" y="-1409700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299200" y="39019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430050" y="4017328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787900" y="39273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189183" y="4168696"/>
            <a:ext cx="584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0479" y="4686300"/>
            <a:ext cx="90332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dirty="0" smtClean="0"/>
              <a:t>Shotgun Sequencing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Random 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관계로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지놈보다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훨씬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양의</a:t>
            </a:r>
            <a:r>
              <a:rPr lang="en-US" altLang="ko-KR" dirty="0" smtClean="0"/>
              <a:t> DNA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시퀀싱하지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않는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한</a:t>
            </a:r>
            <a:r>
              <a:rPr lang="en-US" altLang="ko-KR" dirty="0" smtClean="0"/>
              <a:t> Cover</a:t>
            </a:r>
            <a:r>
              <a:rPr lang="ko-KR" altLang="en-US" dirty="0" smtClean="0"/>
              <a:t>되지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영역은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발생한다</a:t>
            </a:r>
            <a:r>
              <a:rPr lang="en-US" altLang="ko-KR" dirty="0" smtClean="0"/>
              <a:t>.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ko-KR" altLang="en-US" dirty="0" smtClean="0"/>
              <a:t>시퀀싱을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점점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수록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이러한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영역은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줄어든다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</a:t>
            </a:r>
            <a:r>
              <a:rPr lang="en-US" altLang="ko-KR" dirty="0" smtClean="0"/>
              <a:t>..</a:t>
            </a:r>
          </a:p>
          <a:p>
            <a:endParaRPr lang="en-US" dirty="0"/>
          </a:p>
          <a:p>
            <a:pPr marL="285750" indent="-285750">
              <a:buFontTx/>
              <a:buChar char="•"/>
            </a:pPr>
            <a:r>
              <a:rPr lang="ko-KR" altLang="en-US" dirty="0" smtClean="0"/>
              <a:t>얼마나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양의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하는가</a:t>
            </a:r>
            <a:r>
              <a:rPr lang="en-US" altLang="ko-KR" dirty="0" smtClean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90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6 14.58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8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689100" y="1136650"/>
          <a:ext cx="5691188" cy="423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Picture" r:id="rId3" imgW="4239768" imgH="3154680" progId="Word.Picture.8">
                  <p:embed/>
                </p:oleObj>
              </mc:Choice>
              <mc:Fallback>
                <p:oleObj name="Picture" r:id="rId3" imgW="4239768" imgH="31546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1136650"/>
                        <a:ext cx="5691188" cy="423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41600" y="330200"/>
            <a:ext cx="169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Contig</a:t>
            </a:r>
            <a:r>
              <a:rPr lang="en-US" dirty="0" smtClean="0"/>
              <a:t> coverage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22400" y="6057900"/>
            <a:ext cx="524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Coverage : </a:t>
            </a:r>
            <a:r>
              <a:rPr lang="en-US" dirty="0" err="1" smtClean="0"/>
              <a:t>Contig</a:t>
            </a:r>
            <a:r>
              <a:rPr lang="en-US" dirty="0" smtClean="0"/>
              <a:t> </a:t>
            </a:r>
            <a:r>
              <a:rPr lang="ko-KR" altLang="en-US" dirty="0" smtClean="0"/>
              <a:t>위치에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몇번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중복으로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했나</a:t>
            </a:r>
            <a:r>
              <a:rPr lang="en-US" altLang="ko-KR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49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3139" y="495300"/>
            <a:ext cx="4920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Arial"/>
                <a:cs typeface="Arial"/>
              </a:rPr>
              <a:t>Lander-Waterman Statistics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7900" y="1018520"/>
            <a:ext cx="6449370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 </a:t>
            </a:r>
            <a:r>
              <a:rPr lang="en-US" dirty="0" smtClean="0"/>
              <a:t>: 시퀀싱하려는 지놈의 길이</a:t>
            </a:r>
          </a:p>
          <a:p>
            <a:r>
              <a:rPr lang="en-US" dirty="0"/>
              <a:t>N</a:t>
            </a:r>
            <a:r>
              <a:rPr lang="en-US" dirty="0" smtClean="0"/>
              <a:t> : </a:t>
            </a:r>
            <a:r>
              <a:rPr lang="ko-KR" altLang="en-US" dirty="0" smtClean="0"/>
              <a:t>우리가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시퀀싱한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낱개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갯수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L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각각의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길이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c = </a:t>
            </a:r>
            <a:r>
              <a:rPr lang="en-US" dirty="0" err="1"/>
              <a:t>nL</a:t>
            </a:r>
            <a:r>
              <a:rPr lang="en-US" dirty="0"/>
              <a:t>/G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커버리지</a:t>
            </a:r>
            <a:r>
              <a:rPr lang="en-US" altLang="ko-KR" dirty="0" smtClean="0"/>
              <a:t> (</a:t>
            </a:r>
            <a:r>
              <a:rPr lang="ko-KR" altLang="en-US" dirty="0" smtClean="0"/>
              <a:t>지놈의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길이에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몇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더했는가</a:t>
            </a:r>
            <a:r>
              <a:rPr lang="en-US" altLang="ko-KR" dirty="0" smtClean="0"/>
              <a:t>?)</a:t>
            </a:r>
            <a:r>
              <a:rPr lang="en-US" dirty="0" smtClean="0"/>
              <a:t> </a:t>
            </a:r>
          </a:p>
          <a:p>
            <a:r>
              <a:rPr lang="en-US" dirty="0" smtClean="0"/>
              <a:t>T: </a:t>
            </a:r>
            <a:r>
              <a:rPr lang="ko-KR" altLang="en-US" dirty="0" smtClean="0"/>
              <a:t>검출가능한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최소의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시퀀스간</a:t>
            </a:r>
            <a:r>
              <a:rPr lang="en-US" altLang="ko-KR" dirty="0" smtClean="0"/>
              <a:t> overlap</a:t>
            </a:r>
          </a:p>
          <a:p>
            <a:r>
              <a:rPr lang="el-GR" dirty="0" smtClean="0"/>
              <a:t>σ </a:t>
            </a:r>
            <a:r>
              <a:rPr lang="el-GR" dirty="0"/>
              <a:t>= (L-t)/</a:t>
            </a:r>
            <a:r>
              <a:rPr lang="el-GR" dirty="0" smtClean="0"/>
              <a:t>L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l-GR" dirty="0"/>
          </a:p>
        </p:txBody>
      </p:sp>
      <p:pic>
        <p:nvPicPr>
          <p:cNvPr id="6" name="Picture 6" descr="lw-l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701270"/>
            <a:ext cx="37084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lw-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07" y="2809220"/>
            <a:ext cx="3605063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6000" y="5914370"/>
            <a:ext cx="2212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charset="0"/>
                <a:ea typeface="ＭＳ Ｐゴシック" charset="0"/>
                <a:cs typeface="Times New Roman" charset="0"/>
              </a:rPr>
              <a:t>Contig</a:t>
            </a:r>
            <a:r>
              <a:rPr lang="ko-KR" altLang="en-US" dirty="0" smtClean="0">
                <a:latin typeface="Times New Roman" charset="0"/>
                <a:ea typeface="ＭＳ Ｐゴシック" charset="0"/>
                <a:cs typeface="Times New Roman" charset="0"/>
              </a:rPr>
              <a:t>의</a:t>
            </a:r>
            <a:r>
              <a:rPr lang="en-US" altLang="ko-KR" dirty="0" smtClean="0">
                <a:latin typeface="Times New Roman" charset="0"/>
                <a:ea typeface="ＭＳ Ｐゴシック" charset="0"/>
                <a:cs typeface="Times New Roman" charset="0"/>
              </a:rPr>
              <a:t> </a:t>
            </a:r>
            <a:r>
              <a:rPr lang="ko-KR" altLang="en-US" dirty="0" smtClean="0">
                <a:latin typeface="Times New Roman" charset="0"/>
                <a:ea typeface="ＭＳ Ｐゴシック" charset="0"/>
                <a:cs typeface="Times New Roman" charset="0"/>
              </a:rPr>
              <a:t>갯수</a:t>
            </a:r>
            <a:r>
              <a:rPr lang="en-US" altLang="ko-KR" dirty="0" smtClean="0">
                <a:latin typeface="Times New Roman" charset="0"/>
                <a:ea typeface="ＭＳ Ｐゴシック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ＭＳ Ｐゴシック" charset="0"/>
                <a:cs typeface="Times New Roman" charset="0"/>
              </a:rPr>
              <a:t>= </a:t>
            </a:r>
            <a:r>
              <a:rPr lang="en-US" dirty="0">
                <a:latin typeface="Times New Roman" charset="0"/>
                <a:ea typeface="ＭＳ Ｐゴシック" charset="0"/>
                <a:cs typeface="Times New Roman" charset="0"/>
              </a:rPr>
              <a:t>Ne</a:t>
            </a:r>
            <a:r>
              <a:rPr lang="en-US" baseline="30000" dirty="0">
                <a:latin typeface="Times New Roman" charset="0"/>
                <a:ea typeface="ＭＳ Ｐゴシック" charset="0"/>
                <a:cs typeface="Times New Roman" charset="0"/>
              </a:rPr>
              <a:t>-</a:t>
            </a:r>
            <a:r>
              <a:rPr lang="en-US" baseline="30000" dirty="0" err="1">
                <a:latin typeface="Times New Roman" charset="0"/>
                <a:ea typeface="ＭＳ Ｐゴシック" charset="0"/>
                <a:cs typeface="Times New Roman" charset="0"/>
              </a:rPr>
              <a:t>cσ</a:t>
            </a:r>
            <a:r>
              <a:rPr lang="en-US" dirty="0">
                <a:latin typeface="Times New Roman" charset="0"/>
                <a:ea typeface="ＭＳ Ｐゴシック" charset="0"/>
                <a:cs typeface="Times New Roman" charset="0"/>
              </a:rPr>
              <a:t>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49800" y="5914370"/>
            <a:ext cx="383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charset="0"/>
                <a:ea typeface="ＭＳ Ｐゴシック" charset="0"/>
                <a:cs typeface="Times New Roman" charset="0"/>
              </a:rPr>
              <a:t>Contig</a:t>
            </a:r>
            <a:r>
              <a:rPr lang="en-US" dirty="0" smtClean="0">
                <a:latin typeface="Times New Roman" charset="0"/>
                <a:ea typeface="ＭＳ Ｐゴシック" charset="0"/>
                <a:cs typeface="Times New Roman" charset="0"/>
              </a:rPr>
              <a:t> </a:t>
            </a:r>
            <a:r>
              <a:rPr lang="ko-KR" altLang="en-US" dirty="0" smtClean="0">
                <a:latin typeface="Times New Roman" charset="0"/>
                <a:ea typeface="ＭＳ Ｐゴシック" charset="0"/>
                <a:cs typeface="Times New Roman" charset="0"/>
              </a:rPr>
              <a:t>의</a:t>
            </a:r>
            <a:r>
              <a:rPr lang="en-US" altLang="ko-KR" dirty="0" smtClean="0">
                <a:latin typeface="Times New Roman" charset="0"/>
                <a:ea typeface="ＭＳ Ｐゴシック" charset="0"/>
                <a:cs typeface="Times New Roman" charset="0"/>
              </a:rPr>
              <a:t> </a:t>
            </a:r>
            <a:r>
              <a:rPr lang="ko-KR" altLang="en-US" dirty="0" smtClean="0">
                <a:latin typeface="Times New Roman" charset="0"/>
                <a:ea typeface="ＭＳ Ｐゴシック" charset="0"/>
                <a:cs typeface="Times New Roman" charset="0"/>
              </a:rPr>
              <a:t>길이</a:t>
            </a:r>
            <a:r>
              <a:rPr lang="en-US" altLang="ko-KR" dirty="0" smtClean="0">
                <a:latin typeface="Times New Roman" charset="0"/>
                <a:ea typeface="ＭＳ Ｐゴシック" charset="0"/>
                <a:cs typeface="Times New Roman" charset="0"/>
              </a:rPr>
              <a:t> = </a:t>
            </a:r>
            <a:r>
              <a:rPr lang="en-US" dirty="0" smtClean="0">
                <a:latin typeface="Times New Roman" charset="0"/>
                <a:ea typeface="ＭＳ Ｐゴシック" charset="0"/>
                <a:cs typeface="Times New Roman" charset="0"/>
              </a:rPr>
              <a:t>L</a:t>
            </a:r>
            <a:r>
              <a:rPr lang="en-US" dirty="0">
                <a:latin typeface="Times New Roman" charset="0"/>
                <a:ea typeface="ＭＳ Ｐゴシック" charset="0"/>
                <a:cs typeface="Times New Roman" charset="0"/>
              </a:rPr>
              <a:t>((</a:t>
            </a:r>
            <a:r>
              <a:rPr lang="en-US" dirty="0" err="1">
                <a:latin typeface="Times New Roman" charset="0"/>
                <a:ea typeface="ＭＳ Ｐゴシック" charset="0"/>
                <a:cs typeface="Times New Roman" charset="0"/>
              </a:rPr>
              <a:t>e</a:t>
            </a:r>
            <a:r>
              <a:rPr lang="en-US" baseline="30000" dirty="0" err="1">
                <a:latin typeface="Times New Roman" charset="0"/>
                <a:ea typeface="ＭＳ Ｐゴシック" charset="0"/>
                <a:cs typeface="Times New Roman" charset="0"/>
              </a:rPr>
              <a:t>cσ</a:t>
            </a:r>
            <a:r>
              <a:rPr lang="en-US" dirty="0">
                <a:latin typeface="Times New Roman" charset="0"/>
                <a:ea typeface="ＭＳ Ｐゴシック" charset="0"/>
                <a:cs typeface="Times New Roman" charset="0"/>
              </a:rPr>
              <a:t> – 1) / c + 1 – </a:t>
            </a:r>
            <a:r>
              <a:rPr lang="en-US" dirty="0" err="1">
                <a:latin typeface="Times New Roman" charset="0"/>
                <a:ea typeface="ＭＳ Ｐゴシック" charset="0"/>
                <a:cs typeface="Times New Roman" charset="0"/>
              </a:rPr>
              <a:t>σ</a:t>
            </a:r>
            <a:r>
              <a:rPr lang="en-US" dirty="0">
                <a:latin typeface="Times New Roman" charset="0"/>
                <a:ea typeface="ＭＳ Ｐゴシック" charset="0"/>
                <a:cs typeface="Times New Roman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7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>
                <a:latin typeface="Arial"/>
                <a:ea typeface="ＭＳ Ｐゴシック" charset="0"/>
                <a:cs typeface="Arial"/>
              </a:rPr>
              <a:t>Example</a:t>
            </a:r>
          </a:p>
        </p:txBody>
      </p:sp>
      <p:graphicFrame>
        <p:nvGraphicFramePr>
          <p:cNvPr id="87147" name="Group 107"/>
          <p:cNvGraphicFramePr>
            <a:graphicFrameLocks noGrp="1"/>
          </p:cNvGraphicFramePr>
          <p:nvPr/>
        </p:nvGraphicFramePr>
        <p:xfrm>
          <a:off x="228600" y="1905000"/>
          <a:ext cx="8686800" cy="4195829"/>
        </p:xfrm>
        <a:graphic>
          <a:graphicData uri="http://schemas.openxmlformats.org/drawingml/2006/table">
            <a:tbl>
              <a:tblPr/>
              <a:tblGrid>
                <a:gridCol w="533400"/>
                <a:gridCol w="1219200"/>
                <a:gridCol w="1371600"/>
                <a:gridCol w="1447800"/>
                <a:gridCol w="2057400"/>
                <a:gridCol w="2057400"/>
              </a:tblGrid>
              <a:tr h="9448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c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N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#islands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#contigs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bases not in any read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bases not in contigs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1,667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655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614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698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367,806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3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5,000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304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250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121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49,787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5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8,334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78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57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20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6,735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8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13,334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7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335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984" name="Text Box 64"/>
          <p:cNvSpPr txBox="1">
            <a:spLocks noChangeArrowheads="1"/>
          </p:cNvSpPr>
          <p:nvPr/>
        </p:nvSpPr>
        <p:spPr bwMode="auto">
          <a:xfrm>
            <a:off x="381000" y="1143000"/>
            <a:ext cx="8285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Genome size: 1 Mbp   Read Length: 600    Detectable overlap:  40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6413500"/>
            <a:ext cx="848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www.cbcb.umd.edu</a:t>
            </a:r>
            <a:r>
              <a:rPr lang="en-US" dirty="0"/>
              <a:t>/</a:t>
            </a:r>
            <a:r>
              <a:rPr lang="en-US" dirty="0" err="1"/>
              <a:t>confcour</a:t>
            </a:r>
            <a:r>
              <a:rPr lang="en-US" dirty="0"/>
              <a:t>/CMSC828H-materials/Lecture3-Assembly-Intro.ppt</a:t>
            </a:r>
          </a:p>
        </p:txBody>
      </p:sp>
    </p:spTree>
    <p:extLst>
      <p:ext uri="{BB962C8B-B14F-4D97-AF65-F5344CB8AC3E}">
        <p14:creationId xmlns:p14="http://schemas.microsoft.com/office/powerpoint/2010/main" val="345229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8B5CD69-1FF3-1243-B63D-27FA8E1BC3EF}" type="slidenum">
              <a:rPr lang="en-US" sz="1400"/>
              <a:pPr eaLnBrk="1" hangingPunct="1"/>
              <a:t>19</a:t>
            </a:fld>
            <a:endParaRPr lang="en-US" sz="140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dirty="0">
                <a:latin typeface="Arial"/>
                <a:ea typeface="ＭＳ Ｐゴシック" charset="0"/>
                <a:cs typeface="Arial"/>
              </a:rPr>
              <a:t>Experimental data</a:t>
            </a:r>
          </a:p>
        </p:txBody>
      </p:sp>
      <p:graphicFrame>
        <p:nvGraphicFramePr>
          <p:cNvPr id="13387" name="Group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81518"/>
              </p:ext>
            </p:extLst>
          </p:nvPr>
        </p:nvGraphicFramePr>
        <p:xfrm>
          <a:off x="228600" y="1447800"/>
          <a:ext cx="8686800" cy="3605211"/>
        </p:xfrm>
        <a:graphic>
          <a:graphicData uri="http://schemas.openxmlformats.org/drawingml/2006/table">
            <a:tbl>
              <a:tblPr/>
              <a:tblGrid>
                <a:gridCol w="1230313"/>
                <a:gridCol w="1014412"/>
                <a:gridCol w="1374775"/>
                <a:gridCol w="2501900"/>
                <a:gridCol w="1335088"/>
                <a:gridCol w="1230312"/>
              </a:tblGrid>
              <a:tr h="701163"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X coverage</a:t>
                      </a:r>
                    </a:p>
                  </a:txBody>
                  <a:tcPr marT="45728" marB="4572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# ctgs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% &gt; 2X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avg ctg size (L-W)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max ctg size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# ORFs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540"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</a:t>
                      </a:r>
                    </a:p>
                  </a:txBody>
                  <a:tcPr marT="45728" marB="4572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284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54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1,234 (1,138)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3,337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526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27"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3</a:t>
                      </a:r>
                    </a:p>
                  </a:txBody>
                  <a:tcPr marT="45728" marB="4572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597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67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1,794 (4,429)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9,589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1,092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27"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5</a:t>
                      </a:r>
                    </a:p>
                  </a:txBody>
                  <a:tcPr marT="45728" marB="4572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548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79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2,495 (21,791)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17,977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1,398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27"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8</a:t>
                      </a:r>
                    </a:p>
                  </a:txBody>
                  <a:tcPr marT="45728" marB="4572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495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85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3,294 (302,545)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64,307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1,762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127"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complete</a:t>
                      </a:r>
                    </a:p>
                  </a:txBody>
                  <a:tcPr marT="45728" marB="4572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100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1.26 M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1.26 M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82867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</a:rPr>
                        <a:t>1,329</a:t>
                      </a: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2000" y="5453955"/>
            <a:ext cx="802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www.cbcb.umd.edu</a:t>
            </a:r>
            <a:r>
              <a:rPr lang="en-US" dirty="0"/>
              <a:t>/</a:t>
            </a:r>
            <a:r>
              <a:rPr lang="en-US" dirty="0" err="1"/>
              <a:t>confcour</a:t>
            </a:r>
            <a:r>
              <a:rPr lang="en-US" dirty="0"/>
              <a:t>/CMSC828H-materials/Lecture3-Assembly-Intro.ppt</a:t>
            </a:r>
          </a:p>
        </p:txBody>
      </p:sp>
    </p:spTree>
    <p:extLst>
      <p:ext uri="{BB962C8B-B14F-4D97-AF65-F5344CB8AC3E}">
        <p14:creationId xmlns:p14="http://schemas.microsoft.com/office/powerpoint/2010/main" val="78415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80833" y="132292"/>
            <a:ext cx="2309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Arial"/>
                <a:cs typeface="Arial"/>
              </a:rPr>
              <a:t>강의 계획서</a:t>
            </a:r>
            <a:endParaRPr lang="en-US" sz="3600" b="1" dirty="0">
              <a:latin typeface="Arial"/>
              <a:cs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21934"/>
              </p:ext>
            </p:extLst>
          </p:nvPr>
        </p:nvGraphicFramePr>
        <p:xfrm>
          <a:off x="1515534" y="975301"/>
          <a:ext cx="6096000" cy="55626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863600"/>
                <a:gridCol w="5232400"/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수업내용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주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생물정보학의 개요 및 기본이론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추석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휴강</a:t>
                      </a:r>
                      <a:r>
                        <a:rPr lang="en-US" altLang="ko-KR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서열 분석의 원리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주차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서열 분석의 원리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II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5</a:t>
                      </a:r>
                      <a:r>
                        <a:rPr lang="ko-KR" altLang="en-US" b="0" dirty="0" smtClean="0"/>
                        <a:t>주차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0" dirty="0" smtClean="0"/>
                        <a:t>단백질의 구조및 기능 예측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b="1" dirty="0" smtClean="0"/>
                        <a:t>6</a:t>
                      </a:r>
                      <a:r>
                        <a:rPr lang="ko-KR" altLang="en-US" b="1" dirty="0" smtClean="0"/>
                        <a:t>주차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b="1" dirty="0" smtClean="0"/>
                        <a:t>지놈 시퀀싱 및 시퀀스 어셈블리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중간고사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차세대시퀀싱 </a:t>
                      </a:r>
                      <a:r>
                        <a:rPr lang="en-US" altLang="ko-KR" dirty="0" smtClean="0"/>
                        <a:t>(Next Generation Sequencing)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r>
                        <a:rPr lang="ko-KR" altLang="en-US" dirty="0" smtClean="0"/>
                        <a:t>주차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유전체 발현분석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주차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개인유전체학 </a:t>
                      </a:r>
                      <a:r>
                        <a:rPr lang="en-US" altLang="ko-KR" dirty="0" smtClean="0"/>
                        <a:t>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r>
                        <a:rPr lang="ko-KR" altLang="en-US" dirty="0" smtClean="0"/>
                        <a:t>주차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개인유전체학 </a:t>
                      </a:r>
                      <a:r>
                        <a:rPr lang="en-US" altLang="ko-KR" dirty="0" smtClean="0"/>
                        <a:t>II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r>
                        <a:rPr lang="ko-KR" altLang="en-US" dirty="0" smtClean="0"/>
                        <a:t>주차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메타지놈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13</a:t>
                      </a:r>
                      <a:r>
                        <a:rPr lang="ko-KR" altLang="en-US" dirty="0" smtClean="0"/>
                        <a:t>주차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최신 연구동향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14</a:t>
                      </a:r>
                      <a:r>
                        <a:rPr lang="ko-KR" altLang="en-US" dirty="0" smtClean="0"/>
                        <a:t>주차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기말고사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86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100" y="1663700"/>
            <a:ext cx="90717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시퀀싱의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양을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늘릴수록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지놈에서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커버하는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영역은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커지고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Contig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갯수</a:t>
            </a:r>
            <a:r>
              <a:rPr lang="en-US" altLang="ko-KR" dirty="0" smtClean="0"/>
              <a:t> (Gap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갯수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줄어듬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그러나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개선</a:t>
            </a:r>
            <a:r>
              <a:rPr lang="en-US" altLang="ko-KR" dirty="0" smtClean="0"/>
              <a:t> </a:t>
            </a:r>
            <a:r>
              <a:rPr lang="ko-KR" altLang="en-US" dirty="0" smtClean="0"/>
              <a:t>효과는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시퀀싱양을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늘리면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늘릴수록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적어진다</a:t>
            </a:r>
            <a:r>
              <a:rPr lang="en-US" altLang="ko-KR" dirty="0" smtClean="0"/>
              <a:t>.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최적의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시퀀싱양과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퀄리티간의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타협이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실제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상황에서는</a:t>
            </a:r>
            <a:r>
              <a:rPr lang="ko-KR" altLang="ko-KR" dirty="0" smtClean="0"/>
              <a:t>?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dirty="0" smtClean="0">
                <a:latin typeface="Arial"/>
                <a:ea typeface="ＭＳ Ｐゴシック" charset="0"/>
                <a:cs typeface="Arial"/>
              </a:rPr>
              <a:t>요약하면..</a:t>
            </a:r>
            <a:endParaRPr lang="en-US" sz="2800" b="1" dirty="0"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722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Gap</a:t>
            </a:r>
            <a:r>
              <a:rPr lang="ko-KR" altLang="en-US" sz="2800" b="1" dirty="0" smtClean="0">
                <a:latin typeface="Arial"/>
                <a:ea typeface="ＭＳ Ｐゴシック" charset="0"/>
                <a:cs typeface="Arial"/>
              </a:rPr>
              <a:t>이</a:t>
            </a:r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ea typeface="ＭＳ Ｐゴシック" charset="0"/>
                <a:cs typeface="Arial"/>
              </a:rPr>
              <a:t>생기는</a:t>
            </a:r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ea typeface="ＭＳ Ｐゴシック" charset="0"/>
                <a:cs typeface="Arial"/>
              </a:rPr>
              <a:t>이유</a:t>
            </a:r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 (2)</a:t>
            </a:r>
            <a:endParaRPr lang="en-US" sz="2800" b="1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361" y="1460500"/>
            <a:ext cx="10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 Repeat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00" y="2171700"/>
            <a:ext cx="72924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생물의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</a:t>
            </a:r>
            <a:r>
              <a:rPr lang="en-US" altLang="ko-KR" dirty="0" smtClean="0"/>
              <a:t> </a:t>
            </a:r>
            <a:r>
              <a:rPr lang="ko-KR" altLang="en-US" dirty="0" smtClean="0"/>
              <a:t>고등생물의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지놈에는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반복서열</a:t>
            </a:r>
            <a:r>
              <a:rPr lang="en-US" altLang="ko-KR" dirty="0" smtClean="0"/>
              <a:t> (Repeated DNA) 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존재</a:t>
            </a:r>
            <a:endParaRPr lang="en-US" dirty="0"/>
          </a:p>
          <a:p>
            <a:r>
              <a:rPr lang="en-US" dirty="0" smtClean="0"/>
              <a:t>Human Genome : </a:t>
            </a:r>
            <a:r>
              <a:rPr lang="ko-KR" altLang="en-US" dirty="0" smtClean="0"/>
              <a:t>약</a:t>
            </a:r>
            <a:r>
              <a:rPr lang="en-US" altLang="ko-KR" dirty="0" smtClean="0"/>
              <a:t> 50% 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Repeated DNA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추산됨</a:t>
            </a:r>
            <a:r>
              <a:rPr lang="en-US" altLang="ko-KR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8624" y="3070662"/>
            <a:ext cx="171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</a:t>
            </a:r>
            <a:r>
              <a:rPr lang="en-US" b="1" dirty="0" smtClean="0">
                <a:latin typeface="Arial"/>
                <a:cs typeface="Arial"/>
              </a:rPr>
              <a:t>Repeat</a:t>
            </a:r>
            <a:r>
              <a:rPr lang="ko-KR" altLang="en-US" b="1" dirty="0" smtClean="0">
                <a:latin typeface="Arial"/>
                <a:cs typeface="Arial"/>
              </a:rPr>
              <a:t>와</a:t>
            </a:r>
            <a:r>
              <a:rPr lang="en-US" altLang="ko-KR" b="1" dirty="0" smtClean="0">
                <a:latin typeface="Arial"/>
                <a:cs typeface="Arial"/>
              </a:rPr>
              <a:t> Gap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86761" y="3822700"/>
            <a:ext cx="7468239" cy="63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44800" y="3721100"/>
            <a:ext cx="9271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37200" y="3721100"/>
            <a:ext cx="9271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239000" y="3683000"/>
            <a:ext cx="9271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63600" y="41529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93800" y="43180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562100" y="44831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854200" y="41529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197100" y="43053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37164" y="4229100"/>
            <a:ext cx="68766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911600" y="42164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51664" y="41910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51336" y="42164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113364" y="4381500"/>
            <a:ext cx="68766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07832" y="43942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65200" y="46990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113364" y="4533900"/>
            <a:ext cx="68766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142492" y="4711700"/>
            <a:ext cx="68766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830156" y="45593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970284" y="4864100"/>
            <a:ext cx="68766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223936" y="5016500"/>
            <a:ext cx="68766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791628" y="45466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524349" y="44831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676749" y="4699000"/>
            <a:ext cx="68766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032504" y="5194300"/>
            <a:ext cx="68766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84904" y="5346700"/>
            <a:ext cx="687664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654300" y="3255328"/>
            <a:ext cx="1257300" cy="27390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79538" y="6019800"/>
            <a:ext cx="189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Repeat Collapse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401228" y="3024664"/>
            <a:ext cx="1257300" cy="27390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56368" y="5835134"/>
            <a:ext cx="56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Gap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7239000" y="2994462"/>
            <a:ext cx="1257300" cy="27390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603964" y="5769570"/>
            <a:ext cx="56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91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/>
      <p:bldP spid="39" grpId="0" animBg="1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45389" y="492562"/>
            <a:ext cx="417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 </a:t>
            </a:r>
            <a:r>
              <a:rPr lang="en-US" sz="2400" b="1" dirty="0" smtClean="0">
                <a:latin typeface="Arial"/>
                <a:cs typeface="Arial"/>
              </a:rPr>
              <a:t>Repeat</a:t>
            </a:r>
            <a:r>
              <a:rPr lang="ko-KR" altLang="en-US" sz="2400" b="1" dirty="0" smtClean="0">
                <a:latin typeface="Arial"/>
                <a:cs typeface="Arial"/>
              </a:rPr>
              <a:t>에</a:t>
            </a:r>
            <a:r>
              <a:rPr lang="en-US" altLang="ko-KR" sz="2400" b="1" dirty="0" smtClean="0">
                <a:latin typeface="Arial"/>
                <a:cs typeface="Arial"/>
              </a:rPr>
              <a:t> </a:t>
            </a:r>
            <a:r>
              <a:rPr lang="ko-KR" altLang="en-US" sz="2400" b="1" dirty="0" smtClean="0">
                <a:latin typeface="Arial"/>
                <a:cs typeface="Arial"/>
              </a:rPr>
              <a:t>의한</a:t>
            </a:r>
            <a:r>
              <a:rPr lang="en-US" altLang="ko-KR" sz="2400" b="1" dirty="0" smtClean="0">
                <a:latin typeface="Arial"/>
                <a:cs typeface="Arial"/>
              </a:rPr>
              <a:t> </a:t>
            </a:r>
            <a:r>
              <a:rPr lang="en-US" altLang="ko-KR" sz="2400" b="1" dirty="0" err="1" smtClean="0">
                <a:latin typeface="Arial"/>
                <a:cs typeface="Arial"/>
              </a:rPr>
              <a:t>Misassembly</a:t>
            </a:r>
            <a:endParaRPr lang="en-US" sz="2400" b="1" dirty="0"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93074" y="4729560"/>
            <a:ext cx="7468239" cy="63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551113" y="4627960"/>
            <a:ext cx="9271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43513" y="4627960"/>
            <a:ext cx="9271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45313" y="4589860"/>
            <a:ext cx="9271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7293" y="5212160"/>
            <a:ext cx="17637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081793" y="5389960"/>
            <a:ext cx="183653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83062" y="5605860"/>
            <a:ext cx="1759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551113" y="4995228"/>
            <a:ext cx="156303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591077" y="4995228"/>
            <a:ext cx="887136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41300" y="5928162"/>
            <a:ext cx="6139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근본적으로는</a:t>
            </a:r>
            <a:r>
              <a:rPr lang="en-US" altLang="ko-KR" dirty="0" smtClean="0"/>
              <a:t> Repeat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길이보다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단일</a:t>
            </a:r>
            <a:r>
              <a:rPr lang="en-US" altLang="ko-KR" dirty="0" smtClean="0"/>
              <a:t> Reads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길이가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길어야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195513" y="5414328"/>
            <a:ext cx="17637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817582" y="4995228"/>
            <a:ext cx="17637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640013" y="1628696"/>
            <a:ext cx="9271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5021263" y="1628696"/>
            <a:ext cx="9271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712913" y="1730296"/>
            <a:ext cx="927100" cy="76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567113" y="1704896"/>
            <a:ext cx="1454150" cy="762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969247" y="1730296"/>
            <a:ext cx="1454150" cy="7620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41300" y="1498600"/>
            <a:ext cx="105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Original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2082800" y="2047796"/>
            <a:ext cx="11187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007736" y="2200196"/>
            <a:ext cx="11187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347105" y="2047796"/>
            <a:ext cx="11187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618258" y="2047796"/>
            <a:ext cx="11187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651905" y="2241392"/>
            <a:ext cx="11187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912585" y="2241392"/>
            <a:ext cx="11187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294798" y="2412684"/>
            <a:ext cx="11187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38003" y="2962196"/>
            <a:ext cx="9271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810903" y="3063796"/>
            <a:ext cx="927100" cy="76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65103" y="3076496"/>
            <a:ext cx="1454150" cy="7620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7218" y="289183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/>
                <a:cs typeface="Arial"/>
              </a:rPr>
              <a:t>Misassembly</a:t>
            </a: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304644" y="2495392"/>
            <a:ext cx="11187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521260" y="2279176"/>
            <a:ext cx="111875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3314" y="3895130"/>
            <a:ext cx="541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Repeat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의한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Misassembly</a:t>
            </a:r>
            <a:r>
              <a:rPr lang="en-US" altLang="ko-KR" dirty="0" smtClean="0"/>
              <a:t>, Gap </a:t>
            </a:r>
            <a:r>
              <a:rPr lang="ko-KR" altLang="en-US" dirty="0" smtClean="0"/>
              <a:t>형성을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막기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위해서는</a:t>
            </a:r>
            <a:r>
              <a:rPr lang="en-US" altLang="ko-KR" dirty="0" smtClean="0"/>
              <a:t>..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Gap</a:t>
            </a:r>
            <a:r>
              <a:rPr lang="ko-KR" altLang="en-US" sz="2800" b="1" dirty="0" smtClean="0">
                <a:latin typeface="Arial"/>
                <a:ea typeface="ＭＳ Ｐゴシック" charset="0"/>
                <a:cs typeface="Arial"/>
              </a:rPr>
              <a:t>이</a:t>
            </a:r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ea typeface="ＭＳ Ｐゴシック" charset="0"/>
                <a:cs typeface="Arial"/>
              </a:rPr>
              <a:t>생기는</a:t>
            </a:r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ea typeface="ＭＳ Ｐゴシック" charset="0"/>
                <a:cs typeface="Arial"/>
              </a:rPr>
              <a:t>이유</a:t>
            </a:r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 (3)</a:t>
            </a:r>
            <a:endParaRPr lang="en-US" sz="2800" b="1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361" y="146050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Arial"/>
                <a:cs typeface="Arial"/>
              </a:rPr>
              <a:t>특정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영역의</a:t>
            </a:r>
            <a:r>
              <a:rPr lang="en-US" altLang="ko-KR" b="1" dirty="0" smtClean="0">
                <a:latin typeface="Arial"/>
                <a:cs typeface="Arial"/>
              </a:rPr>
              <a:t> DNA</a:t>
            </a:r>
            <a:r>
              <a:rPr lang="ko-KR" altLang="en-US" b="1" dirty="0" smtClean="0">
                <a:latin typeface="Arial"/>
                <a:cs typeface="Arial"/>
              </a:rPr>
              <a:t>는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시퀀싱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자체가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힘들다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00" y="2171700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9866" y="2171700"/>
            <a:ext cx="81740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G/C Rich Regions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Secondary / hairpin Structure..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Repeated regions (</a:t>
            </a:r>
            <a:r>
              <a:rPr lang="en-US" dirty="0"/>
              <a:t>AG, CA, CT, GT, AGG, ACC, CCG, CCT, CTT, GCC, GGA, </a:t>
            </a:r>
            <a:r>
              <a:rPr lang="en-US" dirty="0" smtClean="0"/>
              <a:t>CCCTTT)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4495800"/>
            <a:ext cx="8391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Arial"/>
                <a:cs typeface="Arial"/>
              </a:rPr>
              <a:t>따라서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시퀀싱을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아무리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많이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한다고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해서</a:t>
            </a:r>
            <a:r>
              <a:rPr lang="en-US" altLang="ko-KR" b="1" dirty="0" smtClean="0">
                <a:latin typeface="Arial"/>
                <a:cs typeface="Arial"/>
              </a:rPr>
              <a:t> Gap </a:t>
            </a:r>
            <a:r>
              <a:rPr lang="ko-KR" altLang="en-US" b="1" dirty="0" smtClean="0">
                <a:latin typeface="Arial"/>
                <a:cs typeface="Arial"/>
              </a:rPr>
              <a:t>이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없이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완벽한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시퀀스가</a:t>
            </a:r>
            <a:r>
              <a:rPr lang="en-US" altLang="ko-KR" b="1" dirty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나오도록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어셈블리</a:t>
            </a:r>
            <a:endParaRPr lang="en-US" altLang="ko-KR" b="1" dirty="0" smtClean="0">
              <a:latin typeface="Arial"/>
              <a:cs typeface="Arial"/>
            </a:endParaRPr>
          </a:p>
          <a:p>
            <a:r>
              <a:rPr lang="ko-KR" altLang="en-US" b="1" dirty="0" smtClean="0">
                <a:latin typeface="Arial"/>
                <a:cs typeface="Arial"/>
              </a:rPr>
              <a:t>하는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것은</a:t>
            </a:r>
            <a:r>
              <a:rPr lang="en-US" altLang="ko-KR" b="1" dirty="0" smtClean="0">
                <a:latin typeface="Arial"/>
                <a:cs typeface="Arial"/>
              </a:rPr>
              <a:t> </a:t>
            </a:r>
            <a:r>
              <a:rPr lang="ko-KR" altLang="en-US" b="1" dirty="0" smtClean="0">
                <a:latin typeface="Arial"/>
                <a:cs typeface="Arial"/>
              </a:rPr>
              <a:t>불가능하다</a:t>
            </a:r>
            <a:r>
              <a:rPr lang="en-US" altLang="ko-KR" b="1" dirty="0" smtClean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1030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24848" y="1524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Draft Assembly </a:t>
            </a:r>
            <a:r>
              <a:rPr lang="ko-KR" altLang="en-US" sz="2800" b="1" dirty="0" smtClean="0">
                <a:latin typeface="Arial"/>
                <a:ea typeface="ＭＳ Ｐゴシック" charset="0"/>
                <a:cs typeface="Arial"/>
              </a:rPr>
              <a:t>지놈</a:t>
            </a:r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ea typeface="ＭＳ Ｐゴシック" charset="0"/>
                <a:cs typeface="Arial"/>
              </a:rPr>
              <a:t>초안</a:t>
            </a:r>
            <a:endParaRPr lang="en-US" sz="2800" b="1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3900" y="1281668"/>
            <a:ext cx="124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샷건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시퀀싱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48100" y="1828800"/>
            <a:ext cx="12700" cy="825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71800" y="2901434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어셈블러</a:t>
            </a:r>
            <a:r>
              <a:rPr lang="en-US" altLang="ko-KR" dirty="0" smtClean="0"/>
              <a:t> Assembler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35400" y="3270766"/>
            <a:ext cx="12700" cy="825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33202" y="50948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100635" y="4536036"/>
            <a:ext cx="2734765" cy="101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915585" y="4670454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1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94418" y="4536036"/>
            <a:ext cx="2734765" cy="101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075177" y="4657754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4401" y="4536040"/>
            <a:ext cx="1841499" cy="10159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647518" y="4690572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3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49835" y="5359422"/>
            <a:ext cx="2341065" cy="10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583103" y="5359422"/>
            <a:ext cx="2734765" cy="1016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496051" y="5359422"/>
            <a:ext cx="1841499" cy="10159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685471" y="5464168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4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52963" y="5437105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5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929183" y="5419123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6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400" y="5137852"/>
            <a:ext cx="101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Scaffold</a:t>
            </a:r>
          </a:p>
          <a:p>
            <a:pPr algn="ctr"/>
            <a:r>
              <a:rPr lang="en-US" dirty="0" smtClean="0">
                <a:latin typeface="Arial"/>
                <a:cs typeface="Arial"/>
              </a:rPr>
              <a:t>#2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0" y="4499688"/>
            <a:ext cx="1107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Scaffold</a:t>
            </a:r>
          </a:p>
          <a:p>
            <a:pPr algn="ctr"/>
            <a:r>
              <a:rPr lang="en-US" dirty="0" smtClean="0">
                <a:latin typeface="Arial"/>
                <a:cs typeface="Arial"/>
              </a:rPr>
              <a:t>#1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202235" y="6158175"/>
            <a:ext cx="2341065" cy="101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735503" y="6158175"/>
            <a:ext cx="2734765" cy="10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648451" y="6158175"/>
            <a:ext cx="1841499" cy="1015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685471" y="6259775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7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11048" y="6307808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8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25304" y="6336133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9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277" y="6030809"/>
            <a:ext cx="101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Scaffold</a:t>
            </a:r>
          </a:p>
          <a:p>
            <a:pPr algn="ctr"/>
            <a:r>
              <a:rPr lang="en-US" dirty="0" smtClean="0">
                <a:latin typeface="Arial"/>
                <a:cs typeface="Arial"/>
              </a:rPr>
              <a:t>#3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29193" y="3485634"/>
            <a:ext cx="199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Contig</a:t>
            </a:r>
            <a:r>
              <a:rPr lang="en-US" dirty="0" smtClean="0"/>
              <a:t> and Scaffold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1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Genome Assembly </a:t>
            </a:r>
            <a:r>
              <a:rPr lang="en-US" altLang="en-US" sz="2800" b="1" dirty="0" smtClean="0">
                <a:latin typeface="Arial"/>
                <a:ea typeface="ＭＳ Ｐゴシック" charset="0"/>
                <a:cs typeface="Arial"/>
              </a:rPr>
              <a:t>의 데이터를 나타내는 파라메터</a:t>
            </a:r>
            <a:endParaRPr lang="en-US" sz="2800" b="1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" y="2032000"/>
            <a:ext cx="589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www.ncbi.nlm.nih.gov</a:t>
            </a:r>
            <a:r>
              <a:rPr lang="en-US" dirty="0"/>
              <a:t>/assembly/GCF_000001405.26/</a:t>
            </a:r>
          </a:p>
        </p:txBody>
      </p:sp>
      <p:pic>
        <p:nvPicPr>
          <p:cNvPr id="5" name="Picture 4" descr="Screenshot 2014-10-06 16.2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844800"/>
            <a:ext cx="6908800" cy="3276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30200" y="3644900"/>
            <a:ext cx="6908800" cy="3023632"/>
            <a:chOff x="330200" y="3644900"/>
            <a:chExt cx="6908800" cy="302363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30200" y="3644900"/>
              <a:ext cx="6908800" cy="12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47700" y="6299200"/>
              <a:ext cx="3448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전체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시퀀스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길이</a:t>
              </a:r>
              <a:r>
                <a:rPr lang="en-US" altLang="ko-KR" b="1" dirty="0" smtClean="0"/>
                <a:t> = </a:t>
              </a:r>
              <a:r>
                <a:rPr lang="en-US" altLang="ko-KR" b="1" dirty="0" err="1" smtClean="0"/>
                <a:t>Contig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길이의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합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4500" y="4305300"/>
            <a:ext cx="6908800" cy="2363232"/>
            <a:chOff x="330200" y="3644900"/>
            <a:chExt cx="6908800" cy="2363232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30200" y="3644900"/>
              <a:ext cx="6908800" cy="12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33400" y="5638800"/>
              <a:ext cx="3291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Scaffold </a:t>
              </a:r>
              <a:r>
                <a:rPr lang="ko-KR" altLang="en-US" b="1" dirty="0" smtClean="0"/>
                <a:t>사이의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갭</a:t>
              </a:r>
              <a:r>
                <a:rPr lang="en-US" altLang="ko-KR" b="1" dirty="0" smtClean="0"/>
                <a:t> = Physical Gap</a:t>
              </a:r>
              <a:endParaRPr lang="en-US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2600" y="4610100"/>
            <a:ext cx="6908800" cy="2071132"/>
            <a:chOff x="330200" y="3644900"/>
            <a:chExt cx="6908800" cy="207113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30200" y="3644900"/>
              <a:ext cx="6908800" cy="12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3400" y="5346700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Scaffold</a:t>
              </a:r>
              <a:r>
                <a:rPr lang="ko-KR" altLang="en-US" b="1" dirty="0" smtClean="0"/>
                <a:t>의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갯수</a:t>
              </a:r>
              <a:endParaRPr lang="en-US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95606" y="4610100"/>
            <a:ext cx="729680" cy="369332"/>
            <a:chOff x="330200" y="3328432"/>
            <a:chExt cx="729680" cy="369332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30200" y="3644900"/>
              <a:ext cx="3791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68251" y="3328432"/>
              <a:ext cx="291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?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6806" y="5428734"/>
            <a:ext cx="6908800" cy="1385332"/>
            <a:chOff x="330200" y="3644900"/>
            <a:chExt cx="6908800" cy="138533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30200" y="3644900"/>
              <a:ext cx="6908800" cy="127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3400" y="4660900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Contig</a:t>
              </a:r>
              <a:r>
                <a:rPr lang="ko-KR" altLang="en-US" b="1" dirty="0" smtClean="0"/>
                <a:t>의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갯수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393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24848" y="152400"/>
            <a:ext cx="77724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N50 </a:t>
            </a:r>
            <a:r>
              <a:rPr lang="en-US" altLang="ko-KR" sz="2800" b="1" dirty="0" err="1" smtClean="0">
                <a:latin typeface="Arial"/>
                <a:ea typeface="ＭＳ Ｐゴシック" charset="0"/>
                <a:cs typeface="Arial"/>
              </a:rPr>
              <a:t>Contig</a:t>
            </a:r>
            <a:r>
              <a:rPr lang="en-US" altLang="ko-KR" sz="2800" b="1" dirty="0" smtClean="0">
                <a:latin typeface="Arial"/>
                <a:ea typeface="ＭＳ Ｐゴシック" charset="0"/>
                <a:cs typeface="Arial"/>
              </a:rPr>
              <a:t> (Scaffold) Length</a:t>
            </a:r>
            <a:endParaRPr lang="en-US" sz="2800" b="1" dirty="0"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4300" y="1053348"/>
            <a:ext cx="3606660" cy="4347528"/>
            <a:chOff x="114300" y="926068"/>
            <a:chExt cx="3606660" cy="4347528"/>
          </a:xfrm>
        </p:grpSpPr>
        <p:sp>
          <p:nvSpPr>
            <p:cNvPr id="5" name="Rectangle 4"/>
            <p:cNvSpPr/>
            <p:nvPr/>
          </p:nvSpPr>
          <p:spPr>
            <a:xfrm>
              <a:off x="224335" y="1295400"/>
              <a:ext cx="27347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4335" y="1683657"/>
              <a:ext cx="23664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4335" y="2071914"/>
              <a:ext cx="18711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4335" y="2460171"/>
              <a:ext cx="14393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4335" y="2848428"/>
              <a:ext cx="9694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4335" y="3236685"/>
              <a:ext cx="6011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4335" y="3624942"/>
              <a:ext cx="6011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4335" y="4013200"/>
              <a:ext cx="2963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4300" y="926068"/>
              <a:ext cx="2717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1. </a:t>
              </a:r>
              <a:r>
                <a:rPr lang="en-US" dirty="0" err="1" smtClean="0"/>
                <a:t>Contig을</a:t>
              </a:r>
              <a:r>
                <a:rPr lang="en-US" dirty="0" smtClean="0"/>
                <a:t> 길이순으로 정렬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90800" y="1529834"/>
              <a:ext cx="761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120kb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59100" y="1160502"/>
              <a:ext cx="761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150kb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63658" y="1899166"/>
              <a:ext cx="761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100kb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517" y="2314496"/>
              <a:ext cx="644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80kb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41906" y="2765362"/>
              <a:ext cx="644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40kb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73261" y="3145188"/>
              <a:ext cx="644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20kb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6411" y="3541876"/>
              <a:ext cx="644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19kb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4848" y="3930134"/>
              <a:ext cx="527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5kb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0939" y="4350266"/>
              <a:ext cx="12891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….</a:t>
              </a:r>
            </a:p>
            <a:p>
              <a:endParaRPr lang="en-US" dirty="0"/>
            </a:p>
            <a:p>
              <a:r>
                <a:rPr lang="en-US" dirty="0" smtClean="0"/>
                <a:t>Total 600kb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949420" y="1047374"/>
            <a:ext cx="4929159" cy="4652328"/>
            <a:chOff x="114300" y="621268"/>
            <a:chExt cx="4929159" cy="4652328"/>
          </a:xfrm>
        </p:grpSpPr>
        <p:sp>
          <p:nvSpPr>
            <p:cNvPr id="25" name="Rectangle 24"/>
            <p:cNvSpPr/>
            <p:nvPr/>
          </p:nvSpPr>
          <p:spPr>
            <a:xfrm>
              <a:off x="224335" y="1295400"/>
              <a:ext cx="27347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4335" y="1683657"/>
              <a:ext cx="23664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4335" y="2071914"/>
              <a:ext cx="18711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4335" y="2460171"/>
              <a:ext cx="14393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4335" y="2848428"/>
              <a:ext cx="9694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4335" y="3236685"/>
              <a:ext cx="6011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24335" y="3624942"/>
              <a:ext cx="6011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4335" y="4013200"/>
              <a:ext cx="2963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4300" y="621268"/>
              <a:ext cx="49291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en-US" altLang="ko-KR" dirty="0" smtClean="0"/>
                <a:t>. </a:t>
              </a:r>
              <a:r>
                <a:rPr lang="ko-KR" altLang="en-US" dirty="0" smtClean="0"/>
                <a:t>전체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Contig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총합의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절반</a:t>
              </a:r>
              <a:r>
                <a:rPr lang="en-US" altLang="ko-KR" dirty="0" smtClean="0"/>
                <a:t> (</a:t>
              </a:r>
              <a:r>
                <a:rPr lang="ko-KR" altLang="en-US" dirty="0" smtClean="0"/>
                <a:t>예에서는</a:t>
              </a:r>
              <a:r>
                <a:rPr lang="en-US" altLang="ko-KR" dirty="0" smtClean="0"/>
                <a:t> 300kb) </a:t>
              </a:r>
              <a:r>
                <a:rPr lang="ko-KR" altLang="en-US" dirty="0" smtClean="0"/>
                <a:t>가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되는</a:t>
              </a:r>
              <a:endParaRPr lang="en-US" altLang="ko-KR" dirty="0"/>
            </a:p>
            <a:p>
              <a:r>
                <a:rPr lang="en-US" dirty="0" err="1" smtClean="0"/>
                <a:t>Contig</a:t>
              </a:r>
              <a:r>
                <a:rPr lang="ko-KR" altLang="en-US" dirty="0" smtClean="0"/>
                <a:t>의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사이즈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90800" y="1529834"/>
              <a:ext cx="761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120kb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59100" y="1160502"/>
              <a:ext cx="761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150kb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63658" y="1899166"/>
              <a:ext cx="761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100kb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36517" y="2314496"/>
              <a:ext cx="644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80kb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41906" y="2765362"/>
              <a:ext cx="644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40kb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3261" y="3145188"/>
              <a:ext cx="644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20kb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26411" y="3541876"/>
              <a:ext cx="644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19kb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4848" y="3930134"/>
              <a:ext cx="527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5kb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0939" y="4350266"/>
              <a:ext cx="12891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….</a:t>
              </a:r>
            </a:p>
            <a:p>
              <a:endParaRPr lang="en-US" dirty="0"/>
            </a:p>
            <a:p>
              <a:r>
                <a:rPr lang="en-US" dirty="0" smtClean="0"/>
                <a:t>Total 600kb</a:t>
              </a:r>
              <a:endParaRPr lang="en-US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3949420" y="1658257"/>
            <a:ext cx="3770593" cy="105694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861160" y="1912537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370kb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059455" y="6076434"/>
            <a:ext cx="279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N50 </a:t>
            </a:r>
            <a:r>
              <a:rPr lang="en-US" dirty="0" err="1" smtClean="0"/>
              <a:t>contig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size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= 100kb</a:t>
            </a:r>
            <a:endParaRPr lang="en-US" dirty="0"/>
          </a:p>
        </p:txBody>
      </p:sp>
      <p:sp>
        <p:nvSpPr>
          <p:cNvPr id="46" name="Up Arrow 45"/>
          <p:cNvSpPr/>
          <p:nvPr/>
        </p:nvSpPr>
        <p:spPr>
          <a:xfrm>
            <a:off x="6298920" y="2892642"/>
            <a:ext cx="190220" cy="322800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24848" y="6445766"/>
            <a:ext cx="630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N50 </a:t>
            </a:r>
            <a:r>
              <a:rPr lang="en-US" dirty="0" err="1" smtClean="0"/>
              <a:t>Contig</a:t>
            </a:r>
            <a:r>
              <a:rPr lang="en-US" dirty="0" smtClean="0"/>
              <a:t> (Scaffold)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Size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클수록</a:t>
            </a:r>
            <a:r>
              <a:rPr lang="en-US" altLang="ko-KR" dirty="0" smtClean="0"/>
              <a:t> = assembly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퀄리티가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좋음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93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235746" y="5427650"/>
            <a:ext cx="1351566" cy="1015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2575" y="466635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Arial"/>
                <a:cs typeface="Arial"/>
              </a:rPr>
              <a:t>De Novo assembly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6815" y="1631434"/>
            <a:ext cx="176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Shotgun Phase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2200" y="4024868"/>
            <a:ext cx="145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Gap Closing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4900" y="2901434"/>
            <a:ext cx="132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Scaffolding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0" y="5308600"/>
            <a:ext cx="110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Finishing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2089" y="3466068"/>
            <a:ext cx="175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Draft sequence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46815" y="6279634"/>
            <a:ext cx="216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Finished Sequence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5500" y="1219200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여태까지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지놈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시퀀스가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알려져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지놈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결정하기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위함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2" idx="2"/>
          </p:cNvCxnSpPr>
          <p:nvPr/>
        </p:nvCxnSpPr>
        <p:spPr>
          <a:xfrm>
            <a:off x="4228464" y="2000766"/>
            <a:ext cx="0" cy="805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28464" y="3270766"/>
            <a:ext cx="0" cy="805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28464" y="4502666"/>
            <a:ext cx="0" cy="805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28464" y="5677932"/>
            <a:ext cx="0" cy="601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559963" y="3700458"/>
            <a:ext cx="3979331" cy="101596"/>
            <a:chOff x="588432" y="2697154"/>
            <a:chExt cx="8051799" cy="101600"/>
          </a:xfrm>
        </p:grpSpPr>
        <p:sp>
          <p:nvSpPr>
            <p:cNvPr id="19" name="Rectangle 18"/>
            <p:cNvSpPr/>
            <p:nvPr/>
          </p:nvSpPr>
          <p:spPr>
            <a:xfrm>
              <a:off x="588432" y="2697154"/>
              <a:ext cx="27347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712632" y="2697154"/>
              <a:ext cx="2734765" cy="101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98732" y="2697154"/>
              <a:ext cx="1841499" cy="1015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4967498" y="5440354"/>
            <a:ext cx="1351566" cy="1015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87312" y="5428686"/>
            <a:ext cx="1351566" cy="1015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036730" y="5440354"/>
            <a:ext cx="910099" cy="10159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511529" y="5440354"/>
            <a:ext cx="1351566" cy="1015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2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7166" y="659368"/>
            <a:ext cx="178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Finishing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6600" y="1588532"/>
            <a:ext cx="68788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Draft Assembly 를 거쳐서 산출된 Scaffold </a:t>
            </a:r>
            <a:r>
              <a:rPr lang="ko-KR" altLang="en-US" dirty="0" smtClean="0"/>
              <a:t>혹은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Contig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완벽하지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다수의</a:t>
            </a:r>
            <a:r>
              <a:rPr lang="en-US" altLang="ko-KR" dirty="0" smtClean="0"/>
              <a:t>  Gap, </a:t>
            </a:r>
            <a:r>
              <a:rPr lang="ko-KR" altLang="en-US" dirty="0" smtClean="0"/>
              <a:t>혹은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misassembly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포함하고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수작업으로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이들을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교정해야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378165" y="3378270"/>
            <a:ext cx="3979331" cy="101596"/>
            <a:chOff x="588432" y="2697154"/>
            <a:chExt cx="8051799" cy="101600"/>
          </a:xfrm>
        </p:grpSpPr>
        <p:sp>
          <p:nvSpPr>
            <p:cNvPr id="6" name="Rectangle 5"/>
            <p:cNvSpPr/>
            <p:nvPr/>
          </p:nvSpPr>
          <p:spPr>
            <a:xfrm>
              <a:off x="588432" y="2697154"/>
              <a:ext cx="27347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712632" y="2697154"/>
              <a:ext cx="2734765" cy="101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798732" y="2697154"/>
              <a:ext cx="1841499" cy="1015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2438400" y="3729116"/>
            <a:ext cx="291331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922196" y="3741816"/>
            <a:ext cx="4071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63601" y="3716416"/>
            <a:ext cx="291331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447397" y="3729116"/>
            <a:ext cx="4071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05126" y="3587927"/>
            <a:ext cx="563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PCR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03096" y="4000500"/>
            <a:ext cx="599634" cy="139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18331" y="4000500"/>
            <a:ext cx="599634" cy="1397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07771" y="4393168"/>
            <a:ext cx="193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Sequencing of Gap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587500" y="5105470"/>
            <a:ext cx="3979331" cy="101596"/>
            <a:chOff x="588432" y="2697154"/>
            <a:chExt cx="8051799" cy="101600"/>
          </a:xfrm>
        </p:grpSpPr>
        <p:sp>
          <p:nvSpPr>
            <p:cNvPr id="23" name="Rectangle 22"/>
            <p:cNvSpPr/>
            <p:nvPr/>
          </p:nvSpPr>
          <p:spPr>
            <a:xfrm>
              <a:off x="588432" y="2697154"/>
              <a:ext cx="2734765" cy="101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12632" y="2697154"/>
              <a:ext cx="2734765" cy="101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98732" y="2697154"/>
              <a:ext cx="1841499" cy="1015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2802913" y="5105470"/>
            <a:ext cx="599634" cy="1015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246705" y="5108715"/>
            <a:ext cx="599634" cy="1015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9304" y="5682734"/>
            <a:ext cx="257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Gap Closing (Gap Filling)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99304" y="6210300"/>
            <a:ext cx="534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ko-KR" altLang="en-US" dirty="0" smtClean="0"/>
              <a:t>프로젝트의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중요도에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따라서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수행되지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많음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4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23166" y="570468"/>
            <a:ext cx="3179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Arial"/>
                <a:cs typeface="Arial"/>
              </a:rPr>
              <a:t>지놈간의</a:t>
            </a:r>
            <a:r>
              <a:rPr lang="en-US" altLang="ko-KR" sz="2800" b="1" dirty="0" smtClean="0">
                <a:latin typeface="Arial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cs typeface="Arial"/>
              </a:rPr>
              <a:t>퀄리티</a:t>
            </a:r>
            <a:r>
              <a:rPr lang="en-US" altLang="ko-KR" sz="2800" b="1" dirty="0" smtClean="0">
                <a:latin typeface="Arial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cs typeface="Arial"/>
              </a:rPr>
              <a:t>비교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900" y="1268968"/>
            <a:ext cx="86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</a:t>
            </a:r>
            <a:endParaRPr lang="en-US" dirty="0"/>
          </a:p>
        </p:txBody>
      </p:sp>
      <p:pic>
        <p:nvPicPr>
          <p:cNvPr id="5" name="Picture 4" descr="Screenshot 2014-10-06 17.17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638300"/>
            <a:ext cx="4361305" cy="505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7700" y="1244600"/>
            <a:ext cx="83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pic>
        <p:nvPicPr>
          <p:cNvPr id="7" name="Picture 6" descr="Screenshot 2014-10-06 17.20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79" y="1638300"/>
            <a:ext cx="4696339" cy="50546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1244600"/>
            <a:ext cx="6718300" cy="3276600"/>
            <a:chOff x="0" y="1244600"/>
            <a:chExt cx="6985000" cy="3530600"/>
          </a:xfrm>
        </p:grpSpPr>
        <p:pic>
          <p:nvPicPr>
            <p:cNvPr id="12" name="Picture 11" descr="Screenshot 2014-10-06 17.22.1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44600"/>
              <a:ext cx="6985000" cy="353060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082800" y="1307068"/>
              <a:ext cx="465542" cy="369332"/>
            </a:xfrm>
            <a:prstGeom prst="rect">
              <a:avLst/>
            </a:prstGeom>
            <a:noFill/>
            <a:ln w="57150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Pig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6550" y="1258332"/>
            <a:ext cx="6794500" cy="2895600"/>
            <a:chOff x="580007" y="2013297"/>
            <a:chExt cx="6794500" cy="2895600"/>
          </a:xfrm>
        </p:grpSpPr>
        <p:pic>
          <p:nvPicPr>
            <p:cNvPr id="17" name="Picture 16" descr="Screenshot 2014-10-06 17.25.1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007" y="2013297"/>
              <a:ext cx="6794500" cy="289560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566623" y="2184231"/>
              <a:ext cx="557064" cy="369332"/>
            </a:xfrm>
            <a:prstGeom prst="rect">
              <a:avLst/>
            </a:prstGeom>
            <a:noFill/>
            <a:ln w="57150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Dog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502799" y="1366074"/>
            <a:ext cx="6794500" cy="2997200"/>
            <a:chOff x="1502799" y="1366074"/>
            <a:chExt cx="6794500" cy="2997200"/>
          </a:xfrm>
        </p:grpSpPr>
        <p:pic>
          <p:nvPicPr>
            <p:cNvPr id="20" name="Picture 19" descr="Screenshot 2014-10-06 17.28.17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799" y="1366074"/>
              <a:ext cx="6794500" cy="2997200"/>
            </a:xfrm>
            <a:prstGeom prst="rect">
              <a:avLst/>
            </a:prstGeom>
            <a:ln w="57150" cmpd="sng">
              <a:solidFill>
                <a:srgbClr val="FF0000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4164226" y="2336800"/>
              <a:ext cx="735823" cy="369332"/>
            </a:xfrm>
            <a:prstGeom prst="rect">
              <a:avLst/>
            </a:prstGeom>
            <a:noFill/>
            <a:ln w="57150"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Horse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487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6428" y="365035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Arial"/>
                <a:cs typeface="Arial"/>
              </a:rPr>
              <a:t>각종 생물의 지놈 사이즈</a:t>
            </a:r>
            <a:endParaRPr lang="en-US" sz="2400" b="1" dirty="0">
              <a:latin typeface="Arial"/>
              <a:cs typeface="Arial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985962" y="936665"/>
            <a:ext cx="3257901" cy="704155"/>
            <a:chOff x="227323" y="1297632"/>
            <a:chExt cx="3257901" cy="704155"/>
          </a:xfrm>
        </p:grpSpPr>
        <p:sp>
          <p:nvSpPr>
            <p:cNvPr id="38" name="TextBox 37"/>
            <p:cNvSpPr txBox="1"/>
            <p:nvPr/>
          </p:nvSpPr>
          <p:spPr>
            <a:xfrm>
              <a:off x="227323" y="1357321"/>
              <a:ext cx="1055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Arial"/>
                  <a:cs typeface="Arial"/>
                </a:rPr>
                <a:t>Triticum</a:t>
              </a:r>
              <a:r>
                <a:rPr lang="en-US" sz="1400" dirty="0" smtClean="0">
                  <a:latin typeface="Arial"/>
                  <a:cs typeface="Arial"/>
                </a:rPr>
                <a:t> </a:t>
              </a:r>
              <a:r>
                <a:rPr lang="en-US" sz="1400" dirty="0" err="1" smtClean="0">
                  <a:latin typeface="Arial"/>
                  <a:cs typeface="Arial"/>
                </a:rPr>
                <a:t>sp</a:t>
              </a:r>
              <a:endParaRPr lang="en-US" sz="1400" dirty="0" smtClean="0">
                <a:latin typeface="Arial"/>
                <a:cs typeface="Arial"/>
              </a:endParaRPr>
            </a:p>
            <a:p>
              <a:pPr algn="ctr"/>
              <a:r>
                <a:rPr lang="en-US" sz="1400" dirty="0" smtClean="0">
                  <a:latin typeface="Arial"/>
                  <a:cs typeface="Arial"/>
                </a:rPr>
                <a:t>(wheat)</a:t>
              </a:r>
              <a:endParaRPr lang="en-US" sz="1400" dirty="0">
                <a:latin typeface="Arial"/>
                <a:cs typeface="Arial"/>
              </a:endParaRPr>
            </a:p>
          </p:txBody>
        </p:sp>
        <p:pic>
          <p:nvPicPr>
            <p:cNvPr id="39" name="Picture 38" descr="Screenshot 2014-10-03 12.54.4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078" y="1297632"/>
              <a:ext cx="742977" cy="70415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502025" y="1480432"/>
              <a:ext cx="983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17,000Mb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969794" y="1756648"/>
            <a:ext cx="2836111" cy="623694"/>
            <a:chOff x="390106" y="1867043"/>
            <a:chExt cx="2836111" cy="623694"/>
          </a:xfrm>
        </p:grpSpPr>
        <p:pic>
          <p:nvPicPr>
            <p:cNvPr id="12" name="Picture 11" descr="Screenshot 2014-09-22 14.08.2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r="10307" b="17059"/>
            <a:stretch/>
          </p:blipFill>
          <p:spPr>
            <a:xfrm>
              <a:off x="1679737" y="1867043"/>
              <a:ext cx="635001" cy="62369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90106" y="2009613"/>
              <a:ext cx="1375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Homo sapiens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342867" y="2009613"/>
              <a:ext cx="883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3,200Mb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51795" y="2659807"/>
            <a:ext cx="2791944" cy="482069"/>
            <a:chOff x="377406" y="2706637"/>
            <a:chExt cx="2791944" cy="482069"/>
          </a:xfrm>
        </p:grpSpPr>
        <p:pic>
          <p:nvPicPr>
            <p:cNvPr id="15" name="Picture 14" descr="Screenshot 2014-10-03 12.40.1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588" y="2706637"/>
              <a:ext cx="635001" cy="48206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77406" y="2778394"/>
              <a:ext cx="13755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 smtClean="0">
                  <a:latin typeface="Arial"/>
                  <a:cs typeface="Arial"/>
                </a:rPr>
                <a:t>Mus</a:t>
              </a:r>
              <a:r>
                <a:rPr lang="en-US" sz="1400" i="1" dirty="0" smtClean="0">
                  <a:latin typeface="Arial"/>
                  <a:cs typeface="Arial"/>
                </a:rPr>
                <a:t> </a:t>
              </a:r>
              <a:r>
                <a:rPr lang="en-US" sz="1400" i="1" dirty="0" err="1" smtClean="0">
                  <a:latin typeface="Arial"/>
                  <a:cs typeface="Arial"/>
                </a:rPr>
                <a:t>musculus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86000" y="2778394"/>
              <a:ext cx="883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2,700Mb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687722" y="2731564"/>
            <a:ext cx="2830044" cy="403830"/>
            <a:chOff x="402806" y="3443238"/>
            <a:chExt cx="2830044" cy="403830"/>
          </a:xfrm>
        </p:grpSpPr>
        <p:pic>
          <p:nvPicPr>
            <p:cNvPr id="17" name="Picture 16" descr="Screenshot 2014-10-03 12.41.3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959" y="3443238"/>
              <a:ext cx="992607" cy="40383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02806" y="3475876"/>
              <a:ext cx="1106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 smtClean="0">
                  <a:latin typeface="Arial"/>
                  <a:cs typeface="Arial"/>
                </a:rPr>
                <a:t>Danio</a:t>
              </a:r>
              <a:r>
                <a:rPr lang="en-US" sz="1400" i="1" dirty="0" smtClean="0">
                  <a:latin typeface="Arial"/>
                  <a:cs typeface="Arial"/>
                </a:rPr>
                <a:t> </a:t>
              </a:r>
              <a:r>
                <a:rPr lang="en-US" sz="1400" i="1" dirty="0" err="1" smtClean="0">
                  <a:latin typeface="Arial"/>
                  <a:cs typeface="Arial"/>
                </a:rPr>
                <a:t>rerio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49500" y="3460487"/>
              <a:ext cx="883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1,700Mb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82103" y="3304305"/>
            <a:ext cx="2478561" cy="511628"/>
            <a:chOff x="560077" y="4112445"/>
            <a:chExt cx="2478561" cy="511628"/>
          </a:xfrm>
        </p:grpSpPr>
        <p:pic>
          <p:nvPicPr>
            <p:cNvPr id="19" name="Picture 18" descr="Screenshot 2014-10-03 12.43.1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589" y="4112445"/>
              <a:ext cx="666306" cy="51162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60077" y="4170603"/>
              <a:ext cx="1225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 smtClean="0">
                  <a:latin typeface="Arial"/>
                  <a:cs typeface="Arial"/>
                </a:rPr>
                <a:t>Oryza</a:t>
              </a:r>
              <a:r>
                <a:rPr lang="en-US" sz="1400" i="1" dirty="0" smtClean="0">
                  <a:latin typeface="Arial"/>
                  <a:cs typeface="Arial"/>
                </a:rPr>
                <a:t> sativa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05019" y="4196003"/>
              <a:ext cx="7336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430Mb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445837" y="3280840"/>
            <a:ext cx="2534904" cy="601402"/>
            <a:chOff x="517304" y="4898970"/>
            <a:chExt cx="2534904" cy="601402"/>
          </a:xfrm>
        </p:grpSpPr>
        <p:pic>
          <p:nvPicPr>
            <p:cNvPr id="21" name="Picture 20" descr="Screenshot 2014-10-03 12.44.0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589" y="4898970"/>
              <a:ext cx="635000" cy="601402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7304" y="4915959"/>
              <a:ext cx="11662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Arabidopsis</a:t>
              </a:r>
            </a:p>
            <a:p>
              <a:r>
                <a:rPr lang="en-US" sz="1400" i="1" dirty="0" smtClean="0">
                  <a:latin typeface="Arial"/>
                  <a:cs typeface="Arial"/>
                </a:rPr>
                <a:t>thaliana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18589" y="4987601"/>
              <a:ext cx="7336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157Mb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980741" y="3280840"/>
            <a:ext cx="2985613" cy="550522"/>
            <a:chOff x="241884" y="5617532"/>
            <a:chExt cx="2985613" cy="550522"/>
          </a:xfrm>
        </p:grpSpPr>
        <p:pic>
          <p:nvPicPr>
            <p:cNvPr id="23" name="Picture 22" descr="Screenshot 2014-10-03 12.44.57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686" y="5617532"/>
              <a:ext cx="857868" cy="52159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41884" y="5644834"/>
              <a:ext cx="1316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Drosophila</a:t>
              </a:r>
            </a:p>
            <a:p>
              <a:r>
                <a:rPr lang="en-US" sz="1400" i="1" dirty="0" smtClean="0">
                  <a:latin typeface="Arial"/>
                  <a:cs typeface="Arial"/>
                </a:rPr>
                <a:t>melanogaster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93878" y="5710884"/>
              <a:ext cx="7336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122Mb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16097" y="4132195"/>
            <a:ext cx="2759176" cy="595531"/>
            <a:chOff x="249144" y="6262469"/>
            <a:chExt cx="2759176" cy="595531"/>
          </a:xfrm>
        </p:grpSpPr>
        <p:pic>
          <p:nvPicPr>
            <p:cNvPr id="51" name="Picture 50" descr="Screenshot 2014-10-03 13.39.52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442" y="6325488"/>
              <a:ext cx="699108" cy="532512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49144" y="6262469"/>
              <a:ext cx="1435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>
                  <a:latin typeface="Arial"/>
                  <a:cs typeface="Arial"/>
                </a:rPr>
                <a:t>Caenorhabditis</a:t>
              </a:r>
              <a:r>
                <a:rPr lang="en-US" sz="1400" i="1" dirty="0">
                  <a:latin typeface="Arial"/>
                  <a:cs typeface="Arial"/>
                </a:rPr>
                <a:t> </a:t>
              </a:r>
              <a:endParaRPr lang="en-US" sz="1400" i="1" dirty="0" smtClean="0">
                <a:latin typeface="Arial"/>
                <a:cs typeface="Arial"/>
              </a:endParaRPr>
            </a:p>
            <a:p>
              <a:r>
                <a:rPr lang="en-US" sz="1400" i="1" dirty="0" err="1" smtClean="0">
                  <a:latin typeface="Arial"/>
                  <a:cs typeface="Arial"/>
                </a:rPr>
                <a:t>elegans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374550" y="6427688"/>
              <a:ext cx="6337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97Mb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923938" y="4132195"/>
            <a:ext cx="2944568" cy="563918"/>
            <a:chOff x="4638806" y="1837006"/>
            <a:chExt cx="2944568" cy="563918"/>
          </a:xfrm>
        </p:grpSpPr>
        <p:pic>
          <p:nvPicPr>
            <p:cNvPr id="25" name="Picture 24" descr="Screenshot 2014-10-03 12.45.51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701" y="1868196"/>
              <a:ext cx="800746" cy="53272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638806" y="1837006"/>
              <a:ext cx="1940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Saccharomyces</a:t>
              </a:r>
            </a:p>
            <a:p>
              <a:r>
                <a:rPr lang="en-US" sz="1400" i="1" dirty="0" err="1" smtClean="0">
                  <a:latin typeface="Arial"/>
                  <a:cs typeface="Arial"/>
                </a:rPr>
                <a:t>cerevisiae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949604" y="1949894"/>
              <a:ext cx="6337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12Mb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70343" y="4894209"/>
            <a:ext cx="2722706" cy="661026"/>
            <a:chOff x="4751886" y="2553080"/>
            <a:chExt cx="2722706" cy="661026"/>
          </a:xfrm>
        </p:grpSpPr>
        <p:pic>
          <p:nvPicPr>
            <p:cNvPr id="27" name="Picture 26" descr="Screenshot 2014-10-03 12.46.59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2" r="2365"/>
            <a:stretch/>
          </p:blipFill>
          <p:spPr>
            <a:xfrm>
              <a:off x="6064803" y="2553080"/>
              <a:ext cx="844644" cy="661026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4751886" y="2587135"/>
              <a:ext cx="17093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Streptomyces</a:t>
              </a:r>
            </a:p>
            <a:p>
              <a:r>
                <a:rPr lang="en-US" sz="1400" i="1" dirty="0">
                  <a:latin typeface="Arial"/>
                  <a:cs typeface="Arial"/>
                </a:rPr>
                <a:t>s</a:t>
              </a:r>
              <a:r>
                <a:rPr lang="en-US" sz="1400" i="1" dirty="0" smtClean="0">
                  <a:latin typeface="Arial"/>
                  <a:cs typeface="Arial"/>
                </a:rPr>
                <a:t>p.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40672" y="2718332"/>
              <a:ext cx="533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9Mb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456602" y="4939957"/>
            <a:ext cx="2865944" cy="529540"/>
            <a:chOff x="4679828" y="3574245"/>
            <a:chExt cx="2865944" cy="529540"/>
          </a:xfrm>
        </p:grpSpPr>
        <p:pic>
          <p:nvPicPr>
            <p:cNvPr id="29" name="Picture 28" descr="Screenshot 2014-10-03 12.48.16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803" y="3574245"/>
              <a:ext cx="844644" cy="46099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679828" y="3580565"/>
              <a:ext cx="1490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Escherichia</a:t>
              </a:r>
            </a:p>
            <a:p>
              <a:r>
                <a:rPr lang="en-US" sz="1400" i="1" dirty="0" smtClean="0">
                  <a:latin typeface="Arial"/>
                  <a:cs typeface="Arial"/>
                </a:rPr>
                <a:t> coli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62121" y="3650855"/>
              <a:ext cx="683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4.6Mb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278033" y="4781823"/>
            <a:ext cx="2800233" cy="773412"/>
            <a:chOff x="4766818" y="4322419"/>
            <a:chExt cx="2800233" cy="773412"/>
          </a:xfrm>
        </p:grpSpPr>
        <p:pic>
          <p:nvPicPr>
            <p:cNvPr id="31" name="Picture 30" descr="Screenshot 2014-10-03 12.49.45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200" y="4322419"/>
              <a:ext cx="838200" cy="773412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4766818" y="4416737"/>
              <a:ext cx="1696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latin typeface="Arial"/>
                  <a:cs typeface="Arial"/>
                </a:rPr>
                <a:t>Haemophillus</a:t>
              </a:r>
              <a:endParaRPr lang="en-US" sz="1400" i="1" dirty="0" smtClean="0">
                <a:latin typeface="Arial"/>
                <a:cs typeface="Arial"/>
              </a:endParaRPr>
            </a:p>
            <a:p>
              <a:r>
                <a:rPr lang="en-US" sz="1400" i="1" dirty="0" smtClean="0">
                  <a:latin typeface="Arial"/>
                  <a:cs typeface="Arial"/>
                </a:rPr>
                <a:t>influenza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83400" y="4486873"/>
              <a:ext cx="683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1.8Mb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178619" y="5593442"/>
            <a:ext cx="3525767" cy="840223"/>
            <a:chOff x="4330700" y="5224722"/>
            <a:chExt cx="3525767" cy="840223"/>
          </a:xfrm>
        </p:grpSpPr>
        <p:pic>
          <p:nvPicPr>
            <p:cNvPr id="33" name="Picture 32" descr="Screenshot 2014-10-03 12.51.11.png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987"/>
            <a:stretch/>
          </p:blipFill>
          <p:spPr>
            <a:xfrm>
              <a:off x="6045200" y="5224722"/>
              <a:ext cx="864247" cy="84022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330700" y="5352445"/>
              <a:ext cx="1787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Bacteriophage</a:t>
              </a:r>
            </a:p>
            <a:p>
              <a:r>
                <a:rPr lang="en-US" sz="1400" i="1" dirty="0" smtClean="0">
                  <a:latin typeface="Arial"/>
                  <a:cs typeface="Arial"/>
                </a:rPr>
                <a:t>Lambda</a:t>
              </a:r>
              <a:endParaRPr lang="en-US" sz="1400" i="1" dirty="0">
                <a:latin typeface="Arial"/>
                <a:cs typeface="Arial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973117" y="5460167"/>
              <a:ext cx="883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0.048Mb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756555" y="5686929"/>
            <a:ext cx="2459233" cy="701072"/>
            <a:chOff x="5421817" y="6168054"/>
            <a:chExt cx="2459233" cy="701072"/>
          </a:xfrm>
        </p:grpSpPr>
        <p:pic>
          <p:nvPicPr>
            <p:cNvPr id="35" name="Picture 34" descr="Screenshot 2014-10-03 12.52.10.png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1" r="3084"/>
            <a:stretch/>
          </p:blipFill>
          <p:spPr>
            <a:xfrm>
              <a:off x="6064803" y="6168054"/>
              <a:ext cx="818597" cy="701072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421817" y="629875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HIV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997700" y="6290862"/>
              <a:ext cx="883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0.009Mb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989977" y="922286"/>
            <a:ext cx="3213867" cy="788375"/>
            <a:chOff x="4989977" y="922286"/>
            <a:chExt cx="3213867" cy="788375"/>
          </a:xfrm>
        </p:grpSpPr>
        <p:pic>
          <p:nvPicPr>
            <p:cNvPr id="68" name="Picture 67" descr="Screenshot 2014-10-03 16.35.46.png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31"/>
            <a:stretch/>
          </p:blipFill>
          <p:spPr>
            <a:xfrm>
              <a:off x="6183231" y="922286"/>
              <a:ext cx="678648" cy="788375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4989977" y="996354"/>
              <a:ext cx="11127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rial"/>
                  <a:cs typeface="Arial"/>
                </a:rPr>
                <a:t>Protopterus</a:t>
              </a:r>
              <a:r>
                <a:rPr lang="en-US" sz="1400" dirty="0" smtClean="0">
                  <a:latin typeface="Arial"/>
                  <a:cs typeface="Arial"/>
                </a:rPr>
                <a:t> </a:t>
              </a:r>
            </a:p>
            <a:p>
              <a:r>
                <a:rPr lang="en-US" sz="1400" dirty="0" err="1" smtClean="0">
                  <a:latin typeface="Arial"/>
                  <a:cs typeface="Arial"/>
                </a:rPr>
                <a:t>aethiopicus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20795" y="1119465"/>
              <a:ext cx="10830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133,000Mb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134536" y="6381234"/>
            <a:ext cx="700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대체로 진핵생물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다세포생물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생물의 복잡도에 따라서 지놈 사이즈가 커진다</a:t>
            </a:r>
            <a:endParaRPr lang="en-US" b="1" dirty="0"/>
          </a:p>
        </p:txBody>
      </p:sp>
      <p:sp>
        <p:nvSpPr>
          <p:cNvPr id="79" name="Rectangle 78"/>
          <p:cNvSpPr/>
          <p:nvPr/>
        </p:nvSpPr>
        <p:spPr>
          <a:xfrm>
            <a:off x="2941503" y="1640820"/>
            <a:ext cx="2836111" cy="739522"/>
          </a:xfrm>
          <a:prstGeom prst="rect">
            <a:avLst/>
          </a:prstGeom>
          <a:noFill/>
          <a:ln w="5715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293049" y="6401832"/>
            <a:ext cx="248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역시 사람은 만물의 영장</a:t>
            </a:r>
            <a:r>
              <a:rPr lang="en-US" altLang="ko-KR" b="1" dirty="0" smtClean="0"/>
              <a:t>?</a:t>
            </a:r>
            <a:r>
              <a:rPr lang="ko-KR" altLang="en-US" b="1" dirty="0" smtClean="0"/>
              <a:t> </a:t>
            </a:r>
            <a:endParaRPr lang="en-US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2930457" y="6463268"/>
            <a:ext cx="303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그러나 언제나 그렇지만은 않다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</a:t>
            </a:r>
            <a:endParaRPr lang="en-US" b="1" dirty="0"/>
          </a:p>
        </p:txBody>
      </p:sp>
      <p:grpSp>
        <p:nvGrpSpPr>
          <p:cNvPr id="84" name="Group 83"/>
          <p:cNvGrpSpPr/>
          <p:nvPr/>
        </p:nvGrpSpPr>
        <p:grpSpPr>
          <a:xfrm>
            <a:off x="4687722" y="2089150"/>
            <a:ext cx="93404" cy="268952"/>
            <a:chOff x="7484608" y="1717085"/>
            <a:chExt cx="490139" cy="948239"/>
          </a:xfrm>
        </p:grpSpPr>
        <p:sp>
          <p:nvSpPr>
            <p:cNvPr id="82" name="Teardrop 81"/>
            <p:cNvSpPr/>
            <p:nvPr/>
          </p:nvSpPr>
          <p:spPr>
            <a:xfrm rot="19287993">
              <a:off x="7484608" y="1717085"/>
              <a:ext cx="418332" cy="496334"/>
            </a:xfrm>
            <a:prstGeom prst="teardrop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606470" y="2284324"/>
              <a:ext cx="368277" cy="38100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212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8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6066" y="570468"/>
            <a:ext cx="6623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Arial"/>
                <a:cs typeface="Arial"/>
              </a:rPr>
              <a:t>ALL assemblies are not created equal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000" y="1739900"/>
            <a:ext cx="85524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ko-KR" altLang="en-US" b="1" dirty="0" smtClean="0"/>
              <a:t>사람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마우스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초파리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애기장대</a:t>
            </a:r>
            <a:r>
              <a:rPr lang="en-US" altLang="ko-KR" b="1" dirty="0" smtClean="0"/>
              <a:t> (Arabidopsis) </a:t>
            </a:r>
            <a:r>
              <a:rPr lang="ko-KR" altLang="en-US" b="1" dirty="0" smtClean="0"/>
              <a:t>등의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연구가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많이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모델생물의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경우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피니싱이</a:t>
            </a:r>
            <a:endParaRPr lang="en-US" altLang="ko-KR" b="1" dirty="0" smtClean="0"/>
          </a:p>
          <a:p>
            <a:r>
              <a:rPr lang="ko-KR" altLang="en-US" b="1" dirty="0" smtClean="0"/>
              <a:t>완료된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고퀄의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지놈</a:t>
            </a:r>
            <a:endParaRPr lang="en-US" altLang="ko-KR" b="1" dirty="0" smtClean="0"/>
          </a:p>
          <a:p>
            <a:endParaRPr lang="en-US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작물등과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비교적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연구가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덜</a:t>
            </a:r>
            <a:r>
              <a:rPr lang="en-US" altLang="ko-KR" dirty="0" smtClean="0"/>
              <a:t> </a:t>
            </a:r>
            <a:r>
              <a:rPr lang="ko-KR" altLang="en-US" dirty="0" smtClean="0"/>
              <a:t>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드래프트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지놈일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가능성이</a:t>
            </a:r>
            <a:endParaRPr lang="en-US" altLang="ko-KR" dirty="0" smtClean="0"/>
          </a:p>
          <a:p>
            <a:r>
              <a:rPr lang="ko-KR" altLang="en-US" dirty="0" smtClean="0"/>
              <a:t>높음</a:t>
            </a:r>
            <a:r>
              <a:rPr lang="en-US" altLang="ko-KR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따라서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이런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생물의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등록된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지놈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자체가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불완전할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가능성이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높음</a:t>
            </a:r>
            <a:r>
              <a:rPr lang="en-US" altLang="ko-KR" dirty="0" smtClean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자신이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유전자가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완전한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등록되지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않았다고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하더라도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완벽히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신뢰할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5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0100" y="1440934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지놈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시퀀싱이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완료되었다면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다음은</a:t>
            </a:r>
            <a:r>
              <a:rPr lang="en-US" altLang="ko-KR" dirty="0" smtClean="0"/>
              <a:t>? 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Sequence Annotation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3166" y="570468"/>
            <a:ext cx="3862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Arial"/>
                <a:cs typeface="Arial"/>
              </a:rPr>
              <a:t>Sequence Annotation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9890" y="1998365"/>
            <a:ext cx="8004165" cy="4609483"/>
            <a:chOff x="517535" y="2087265"/>
            <a:chExt cx="8004165" cy="4609483"/>
          </a:xfrm>
        </p:grpSpPr>
        <p:pic>
          <p:nvPicPr>
            <p:cNvPr id="2" name="Picture 1" descr="Screenshot 2014-10-06 18.34.27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15"/>
            <a:stretch/>
          </p:blipFill>
          <p:spPr>
            <a:xfrm>
              <a:off x="517535" y="2087265"/>
              <a:ext cx="8004165" cy="460948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130300" y="5969000"/>
              <a:ext cx="70497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설명이</a:t>
              </a:r>
              <a:r>
                <a: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</a:t>
              </a:r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없는</a:t>
              </a:r>
              <a:r>
                <a: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</a:t>
              </a:r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위성사진</a:t>
              </a:r>
              <a:r>
                <a: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/</a:t>
              </a:r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지도는</a:t>
              </a:r>
              <a:r>
                <a: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</a:t>
              </a:r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그닥</a:t>
              </a:r>
              <a:r>
                <a: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</a:t>
              </a:r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쓸모가</a:t>
              </a:r>
              <a:r>
                <a: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</a:t>
              </a:r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없지만</a:t>
              </a:r>
              <a:endPara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2666" y="2087265"/>
            <a:ext cx="8201434" cy="4520583"/>
            <a:chOff x="472666" y="1998365"/>
            <a:chExt cx="8374394" cy="4609483"/>
          </a:xfrm>
        </p:grpSpPr>
        <p:pic>
          <p:nvPicPr>
            <p:cNvPr id="4" name="Picture 3" descr="Screenshot 2014-10-06 18.35.55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39"/>
            <a:stretch/>
          </p:blipFill>
          <p:spPr>
            <a:xfrm>
              <a:off x="472666" y="1998365"/>
              <a:ext cx="8374394" cy="460948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42655" y="5842000"/>
              <a:ext cx="66685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지도에</a:t>
              </a:r>
              <a:r>
                <a:rPr lang="en-US" altLang="ko-KR" sz="3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 </a:t>
              </a:r>
              <a:r>
                <a:rPr lang="ko-KR" altLang="en-US" sz="3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설명이</a:t>
              </a:r>
              <a:r>
                <a:rPr lang="en-US" altLang="ko-KR" sz="3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 </a:t>
              </a:r>
              <a:r>
                <a:rPr lang="ko-KR" altLang="en-US" sz="3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추가되면</a:t>
              </a:r>
              <a:r>
                <a:rPr lang="en-US" altLang="ko-KR" sz="3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 </a:t>
              </a:r>
              <a:r>
                <a:rPr lang="ko-KR" altLang="en-US" sz="3600" b="1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유용하듯이</a:t>
              </a:r>
              <a:endParaRPr lang="en-US" sz="36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66800" y="1998364"/>
            <a:ext cx="7885992" cy="4859635"/>
            <a:chOff x="1066800" y="1998364"/>
            <a:chExt cx="7885992" cy="4859635"/>
          </a:xfrm>
        </p:grpSpPr>
        <p:pic>
          <p:nvPicPr>
            <p:cNvPr id="12" name="Picture 11" descr="Screenshot 2014-10-06 18.42.0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998364"/>
              <a:ext cx="4949851" cy="485963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510550" y="3975100"/>
              <a:ext cx="444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이러한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단순한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시퀀스로만으로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유용하지</a:t>
              </a:r>
              <a:r>
                <a:rPr lang="en-US" altLang="ko-KR" b="1" dirty="0" smtClean="0"/>
                <a:t> </a:t>
              </a:r>
              <a:r>
                <a:rPr lang="ko-KR" altLang="en-US" b="1" dirty="0" smtClean="0"/>
                <a:t>않지만</a:t>
              </a:r>
              <a:endParaRPr lang="en-US" b="1" dirty="0"/>
            </a:p>
          </p:txBody>
        </p:sp>
      </p:grpSp>
      <p:pic>
        <p:nvPicPr>
          <p:cNvPr id="15" name="Picture 14" descr="Screenshot 2014-10-06 19.20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853"/>
            <a:ext cx="9144000" cy="16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7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98608" y="615434"/>
            <a:ext cx="2716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Gene Predictions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5500" y="1077099"/>
            <a:ext cx="574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DNA </a:t>
            </a:r>
            <a:r>
              <a:rPr lang="ko-KR" altLang="en-US" b="1" dirty="0" smtClean="0"/>
              <a:t>시퀀스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중에서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단백질을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코딩하는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영역은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어디에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있는가</a:t>
            </a:r>
            <a:r>
              <a:rPr lang="en-US" altLang="ko-KR" b="1" dirty="0" smtClean="0"/>
              <a:t>? 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25500" y="1818501"/>
            <a:ext cx="194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원핵생물</a:t>
            </a:r>
            <a:r>
              <a:rPr lang="en-US" altLang="ko-KR" dirty="0" smtClean="0"/>
              <a:t> (Bacteria)</a:t>
            </a:r>
            <a:endParaRPr lang="en-US" dirty="0"/>
          </a:p>
        </p:txBody>
      </p:sp>
      <p:pic>
        <p:nvPicPr>
          <p:cNvPr id="5" name="Picture 4" descr="Screenshot 2014-10-03 17.21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1614" r="2458" b="68617"/>
          <a:stretch/>
        </p:blipFill>
        <p:spPr>
          <a:xfrm>
            <a:off x="825500" y="2314832"/>
            <a:ext cx="7759700" cy="9017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3942" y="3031867"/>
            <a:ext cx="3300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smtClean="0"/>
              <a:t>-</a:t>
            </a:r>
            <a:r>
              <a:rPr lang="en-US" altLang="ko-KR" dirty="0" smtClean="0"/>
              <a:t>  </a:t>
            </a:r>
            <a:r>
              <a:rPr lang="en-US" dirty="0" smtClean="0"/>
              <a:t>유전자의 밀도가 높음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Intron 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존재하지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않는다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상대적으로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예측이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쉬움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3942" y="4307701"/>
            <a:ext cx="315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진핵생물</a:t>
            </a:r>
            <a:r>
              <a:rPr lang="en-US" altLang="ko-KR" dirty="0" smtClean="0"/>
              <a:t> (Animal, Plant, Fungi..)</a:t>
            </a:r>
            <a:endParaRPr lang="en-US" dirty="0"/>
          </a:p>
        </p:txBody>
      </p:sp>
      <p:pic>
        <p:nvPicPr>
          <p:cNvPr id="8" name="Picture 7" descr="Screenshot 2014-10-03 17.21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54"/>
          <a:stretch/>
        </p:blipFill>
        <p:spPr>
          <a:xfrm>
            <a:off x="825500" y="4729294"/>
            <a:ext cx="8094133" cy="15802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942" y="6309499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dirty="0" smtClean="0"/>
              <a:t>-</a:t>
            </a:r>
            <a:r>
              <a:rPr lang="en-US" altLang="ko-KR" dirty="0" smtClean="0"/>
              <a:t>  </a:t>
            </a:r>
            <a:r>
              <a:rPr lang="en-US" dirty="0" smtClean="0"/>
              <a:t>유전자의 밀도가 </a:t>
            </a:r>
            <a:r>
              <a:rPr lang="ko-KR" altLang="en-US" dirty="0" smtClean="0"/>
              <a:t>낮음</a:t>
            </a:r>
            <a:r>
              <a:rPr lang="en-US" altLang="ko-KR" dirty="0" smtClean="0"/>
              <a:t>     - </a:t>
            </a:r>
            <a:r>
              <a:rPr lang="ko-KR" altLang="en-US" dirty="0" smtClean="0"/>
              <a:t>대부분은</a:t>
            </a:r>
            <a:r>
              <a:rPr lang="en-US" altLang="ko-KR" dirty="0" smtClean="0"/>
              <a:t> Intron  - </a:t>
            </a:r>
            <a:r>
              <a:rPr lang="ko-KR" altLang="en-US" dirty="0" smtClean="0"/>
              <a:t>난이도가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9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0948" y="561201"/>
            <a:ext cx="372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원핵생물</a:t>
            </a:r>
            <a:r>
              <a:rPr lang="en-US" altLang="ko-KR" b="1" dirty="0" smtClean="0"/>
              <a:t> (Bacteria) </a:t>
            </a:r>
            <a:r>
              <a:rPr lang="ko-KR" altLang="en-US" b="1" dirty="0" smtClean="0"/>
              <a:t>에서의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유전자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예측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927100" y="943233"/>
            <a:ext cx="7289800" cy="583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>
                <a:latin typeface="Courier New"/>
                <a:cs typeface="Courier New"/>
              </a:rPr>
              <a:t>aatgcatgcggctatgctaatgcatgcggct</a:t>
            </a:r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</a:rPr>
              <a:t>atgctaagctgggatccgatgacaatgcatgcggctatgctaatgcatgcggctatgcaagctgggatccgatgactatgctaagctgggatccgatgacaatgcatgcggctatgctaatgaatggtcttgggatttaccttggaatgctaagctgggatccgatgacaatgcatgcggctatgctaatgaatggtcttgggatttaccttggaatatgctaatgcatgcggctatgctaagctgggatccgatgacaatgcatgcggctatgctaatgcatgcggctatgcaagctgggatccgatgactatgctaagctgcggctatgctaatgcatgcggctatgctaagctgggatccgatgacaatgcatgcggctatgctaatgcatgcggctatgcaagctgggatcctgcggctatgctaatgaatggtcttgggatttaccttggaatgctaagctgggatccgatgacaatgcatgcggctatgctaatgaatggtcttgggatttaccttggaatatgctaatgcatgcggctatgctaagctgggaatgcatgcggctatgctaagctgggatccgatgacaatgcatgcggctatgctaatgcatgcggctatgcaagctgggatccgatgactatgctaagctgcggctatgctaatgcatgcggctatgctaagctcatgcggctatgctaagctgggaatgcatgcggctatgctaagctgggatccgatgacaatgcatgcggctatgctaatgcatgcggctatgcaagctgggatccgatgactatgctaagctgcggctatgctaatgcatgcggctatgctaagctcggctatgctaatgaatggtcttgggatttaccttggaatgctaagctgggatccgatgacaatgcatgcggctatgctaatgaatggtcttgggatttaccttggaatatgctaatgcatgcggctatgctaagctgggaatgcatgcggctatgctaagctgggatccgatgacaatgcatgcggctatgctaatgcatgcggctatgcaagctgggatccgatga</a:t>
            </a:r>
            <a:r>
              <a:rPr lang="en-US" dirty="0">
                <a:latin typeface="Courier New"/>
                <a:cs typeface="Courier New"/>
              </a:rPr>
              <a:t>ctatgctaagctgcggctatgctaatgcatgcggctatgctaagctcatgcgg</a:t>
            </a:r>
          </a:p>
        </p:txBody>
      </p:sp>
      <p:sp>
        <p:nvSpPr>
          <p:cNvPr id="5" name="Rectangle 4"/>
          <p:cNvSpPr/>
          <p:nvPr/>
        </p:nvSpPr>
        <p:spPr>
          <a:xfrm>
            <a:off x="927100" y="946666"/>
            <a:ext cx="7289800" cy="583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>
                <a:latin typeface="Courier New"/>
                <a:cs typeface="Courier New"/>
              </a:rPr>
              <a:t>aatgcatgcggctatgctaatgcatgcggctatgctaagctgggatccgatgacaatgcatgcggctatgctaatgcatgcggctatgcaagctgggatccgatgactatgctaagctgggatccgatgacaatgcatgcggctatgctaatgaatggtcttgggatttaccttggaatgctaagctgggatccgatgacaatgcatgcggctatgctaatgaatggtcttgggatttaccttggaatatgctaatgcatgcggctatgctaagctgggatccgatgacaatgcatgcggctatgctaatgcatgcggctatgcaagctgggatccgatgactatgctaagctgcggctatgctaatgcatgcggctatgctaagctgggatccgatgacaatgcatgcggctatgctaatgcatgcggctatgcaagctgggatcctgcggctatgctaatgaatggtcttgggatttaccttggaatgctaagctgggatccgatgacaatgcatgcggctatgctaatgaatggtcttgggatttaccttggaatatgctaatgcatgcggctatgctaagctgggaatgcatgcggctatgctaagctgggatccgatgacaatgcatgcggctatgctaatgcatgcggctatgcaagctgggatccgatgactatgctaagctgcggctatgctaatgcatgcggctatgctaagctcatgcggctatgctaagctgggaatgcatgcggctatgctaagctgggatccgatgacaatgcatgcggctatgctaatgcatgcggctatgcaagctgggatccgatgactatgctaagctgcggctatgctaatgcatgcggctatgctaagctcggctatgctaatgaatggtcttgggatttaccttggaatgctaagctgggatccgatgacaatgcatgcggctatgctaatgaatggtcttgggatttaccttggaatatgctaatgcatgcggctatgctaagctgggaatgcatgcggctatgctaagctgggatccgatgacaatgcatgcggctatgctaatgcatgcggctatgcaagctgggatccgatgactatgctaagctgcggctatgctaatgcatgcggctatgctaagctcatgcgg</a:t>
            </a:r>
          </a:p>
        </p:txBody>
      </p:sp>
    </p:spTree>
    <p:extLst>
      <p:ext uri="{BB962C8B-B14F-4D97-AF65-F5344CB8AC3E}">
        <p14:creationId xmlns:p14="http://schemas.microsoft.com/office/powerpoint/2010/main" val="120067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4748" y="6027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유전암호</a:t>
            </a:r>
            <a:endParaRPr lang="en-US" b="1" dirty="0"/>
          </a:p>
        </p:txBody>
      </p:sp>
      <p:pic>
        <p:nvPicPr>
          <p:cNvPr id="5" name="Picture 4" descr="Screenshot 2014-10-06 19.34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1" y="1404598"/>
            <a:ext cx="5245100" cy="4869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46800" y="1981200"/>
            <a:ext cx="154115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시작코돈</a:t>
            </a:r>
            <a:r>
              <a:rPr lang="en-US" altLang="ko-KR" dirty="0" smtClean="0"/>
              <a:t> : ATG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ko-KR" altLang="en-US" dirty="0" smtClean="0"/>
              <a:t>스톱코돈</a:t>
            </a:r>
            <a:r>
              <a:rPr lang="en-US" altLang="ko-KR" dirty="0" smtClean="0"/>
              <a:t> : TAA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TGA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TAG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13500" y="4737100"/>
            <a:ext cx="109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간단한가?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6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7300" y="740033"/>
            <a:ext cx="7289800" cy="583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>
                <a:latin typeface="Courier New"/>
                <a:cs typeface="Courier New"/>
              </a:rPr>
              <a:t>a</a:t>
            </a:r>
            <a:r>
              <a:rPr lang="en-US" b="1" dirty="0">
                <a:latin typeface="Courier New"/>
                <a:cs typeface="Courier New"/>
              </a:rPr>
              <a:t>atg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b="1" dirty="0">
                <a:latin typeface="Courier New"/>
                <a:cs typeface="Courier New"/>
              </a:rPr>
              <a:t>atg</a:t>
            </a:r>
            <a:r>
              <a:rPr lang="en-US" dirty="0">
                <a:latin typeface="Courier New"/>
                <a:cs typeface="Courier New"/>
              </a:rPr>
              <a:t>cggct</a:t>
            </a:r>
            <a:r>
              <a:rPr lang="en-US" b="1" dirty="0">
                <a:latin typeface="Courier New"/>
                <a:cs typeface="Courier New"/>
              </a:rPr>
              <a:t>atg</a:t>
            </a:r>
            <a:r>
              <a:rPr lang="en-US" dirty="0">
                <a:latin typeface="Courier New"/>
                <a:cs typeface="Courier New"/>
              </a:rPr>
              <a:t>cta</a:t>
            </a:r>
            <a:r>
              <a:rPr lang="en-US" b="1" dirty="0">
                <a:latin typeface="Courier New"/>
                <a:cs typeface="Courier New"/>
              </a:rPr>
              <a:t>atg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b="1" dirty="0">
                <a:latin typeface="Courier New"/>
                <a:cs typeface="Courier New"/>
              </a:rPr>
              <a:t>atg</a:t>
            </a:r>
            <a:r>
              <a:rPr lang="en-US" dirty="0">
                <a:latin typeface="Courier New"/>
                <a:cs typeface="Courier New"/>
              </a:rPr>
              <a:t>cggct</a:t>
            </a:r>
            <a:r>
              <a:rPr lang="en-US" b="1" dirty="0">
                <a:latin typeface="Courier New"/>
                <a:cs typeface="Courier New"/>
              </a:rPr>
              <a:t>atg</a:t>
            </a:r>
            <a:r>
              <a:rPr lang="en-US" dirty="0">
                <a:latin typeface="Courier New"/>
                <a:cs typeface="Courier New"/>
              </a:rPr>
              <a:t>ctaagctgggatccgatgacaatgcatgcggctatgctaatgcatgcggctatgcaagctgggatccgatgactatgctaagctgggatccgatgacaatgcatgcggctatgctaatgaatggtcttgggatttaccttggaatgctaagctgggatccgatgacaatgcatgcggctatgctaatgaatggtcttgggatttaccttggaatatgctaatgcatgcggctatgctaagctgggatccgatgacaatgcatgcggctatgctaatgcatgcggctatgcaagctgggatccgatgactatgctaagctgcggctatgctaatgcatgcggctatgctaagctgggatccgatgacaatgcatgcggctatgctaatgcatgcggctatgcaagctgggatcctgcggctatgctaatgaatggtcttgggatttaccttggaatgctaagctgggatccgatgacaatgcatgcggctatgctaatgaatggtcttgggatttaccttggaatatgctaatgcatgcggctatgctaagctgggaatgcatgcggctatgctaagctgggatccgatgacaatgcatgcggctatgctaatgcatgcggctatgcaagctgggatccgatgactatgctaagctgcggctatgctaatgcatgcggctatgctaagctcatgcggctatgctaagctgggaatgcatgcggctatgctaagctgggatccgatgacaatgcatgcggctatgctaatgcatgcggctatgcaagctgggatccgatgactatgctaagctgcggctatgctaatgcatgcggctatgctaagctcggctatgctaatgaatggtcttgggatttaccttggaatgctaagctgggatccgatgacaatgcatgcggctatgctaatgaatggtcttgggatttaccttggaatatgctaatgcatgcggctatgctaagctgggaatgcatgcggctatgctaagctgggatccgatgacaatgcatgcggctatgctaatgcatgcggctatgcaagctgggatccgatgactatgctaagctgcggctatgctaatgcatgcggctatgctaagctcatgcg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75000" y="368300"/>
            <a:ext cx="2764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어떤</a:t>
            </a:r>
            <a:r>
              <a:rPr lang="en-US" altLang="ko-KR" b="1" dirty="0" smtClean="0"/>
              <a:t> ‘ATG’ </a:t>
            </a:r>
            <a:r>
              <a:rPr lang="ko-KR" altLang="en-US" b="1" dirty="0" smtClean="0"/>
              <a:t>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시작코돈일까</a:t>
            </a:r>
            <a:r>
              <a:rPr lang="en-US" altLang="ko-KR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0227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57300" y="740033"/>
            <a:ext cx="7289800" cy="583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 smtClean="0">
                <a:latin typeface="Courier New"/>
                <a:cs typeface="Courier New"/>
              </a:rPr>
              <a:t>aatgcatgcggctatgctaatgcatgcggctatgctaagctgggatccgatgacaatgcatgcggctatgctaatgcatgcggctatgcaagctgggatccgatgactatgctaagctgggatccgatgacaatgcatgcggctatgctaatgaatggtcttgggatttaccttggaatgctaagctgggatccgatgacaatgcatgcggctatgctaatgaatggtcttgggatttaccttggaatatgctaatgcatgcggctatgctaagctgggatccgatgacaatgcatgcggctatgctaatgcatgcggctatgcaagctgggatccgatgactatgctaagctgcggctatgctaatgcatgcggctatgctaagctgggatccgatgacaatgcatgcggctatgctaatgcatgcggctatgcaagctgggatcctgcggctatgctaatgaatggtcttgggatttaccttggaatgctaagctgggatccgatgacaatgcatgcggctatgctaatgaatggtcttgggatttaccttggaatatgctaatgcatgcggctatgctaagctgggaatgcatgcggctatgctaagctgggatccgatgacaatgcatgcggctatgctaatgcatgcggctatgcaagctgggatccgatgactatgctaagctgcggctatgctaatgcatgcggctatgctaagctcatgcggctatgctaagctgggaatgcatgcggctatgctaagctgggatccgatgacaatgcatgcggctatgctaatgcatgcggctatgcaagctgggatccgatgactatgctaagctgcggctatgctaatgcatgcggctatgctaagctcggctatgctaatgaatggtcttgggatttaccttggaatgctaagctgggatccgatgacaatgcatgcggctatgctaatgaatggtcttgggatttaccttggaatatgctaatgcatgcggctatgctaagctgggaatgcatgcggctatgctaagctgggatccgatgacaatgcatgcggctatgctaatgcatgcggctatgcaagctgggatccgatgactatgctaagctgcggctatgctaatgcatgcggctatgctaagctcatgcgg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75000" y="368300"/>
            <a:ext cx="283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DNA</a:t>
            </a:r>
            <a:r>
              <a:rPr lang="ko-KR" altLang="en-US" b="1" dirty="0" smtClean="0"/>
              <a:t>는</a:t>
            </a:r>
            <a:r>
              <a:rPr lang="en-US" altLang="ko-KR" b="1" dirty="0" smtClean="0"/>
              <a:t> ‘</a:t>
            </a:r>
            <a:r>
              <a:rPr lang="ko-KR" altLang="en-US" b="1" dirty="0" smtClean="0"/>
              <a:t>양면</a:t>
            </a:r>
            <a:r>
              <a:rPr lang="en-US" altLang="ko-KR" b="1" dirty="0" smtClean="0"/>
              <a:t>’ </a:t>
            </a:r>
            <a:r>
              <a:rPr lang="ko-KR" altLang="en-US" b="1" dirty="0" smtClean="0"/>
              <a:t>이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다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사용된다</a:t>
            </a:r>
            <a:r>
              <a:rPr lang="en-US" altLang="ko-KR" b="1" dirty="0" smtClean="0"/>
              <a:t>. 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257300" y="752733"/>
            <a:ext cx="7607300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CCGCATGAGCTTAGCATAGCCGCATGCATTAGCATAGCCGCAGCTTAGCATAGTCATCGGATCCCAGCTTGCATAGCCGCATGCATTAGCATAGCCGCATGCATTGTCATCGGATCCCAGCTTAGCATAGCCGCATGCATTCCCAGCTTAGCATAGCCGCATGCATTAGCATATTCCAAGGTAAATCCCAAGACCATTCATTAGCATAGCCGCATGCATTGTCATCGGATCCCAGCTTAGCATTCCAAGGTAAATCCCAAGACCATTCATTAGCATAGCCGAGCTTAGCATAGCCGCATGCATTAGCATAGCCGCAGCTTAGCATAGTCATCGGATCCCAGCTTGCATAGCCGCATGCATTAGCATAGCCGCATGCATTGTCATCGGATCCCAGCTTAGCATAGCCGCATGCATTCCCAGCTTAGCATAGCCGCATGAGCTTAGCATAGCCGCATGCATTAGCATAGCCGCAGCTTAGCATAGTCATCGGATCCCAGCTTGCATAGCCGCATGCATTAGCATAGCCGCATGCATTGTCATCGGATCCCAGCTTAGCATAGCCGCATGCATTCCCAGCTTAGCATAGCCGCATGCATTAGCATATTCCAAGGTAAATCCCAAGACCATTCATTAGCATAGCCGCATGCATTGTCATCGGATCCCAGCTTAGCATTCCAAGGTAAATCCCAAGACCATTCATTAGCATAGCCGCAGGATCCCAGCTTGCATAGCCGCATGCATTAGCATAGCCGCATGCATTGTCATCGGATCCCAGCTTAGCATAGCCGCATGCATTAGCATAGCCGCAGCTTAGCATAGTCATCGGATCCCAGCTTGCATAGCCGCATGCATTAGCATAGCCGCATGCATTGTCATCGGATCCCAGCTTAGCATAGCCGCATGCATTAGCATATTCCAAGGTAAATCCCAAGACCATTCATTAGCATAGCCGCATGCATTGTCATCGGATCCCAGCTTAGCATTCCAAGGTAAATCCCAAGACCATTCATTAGCATAGCCGCATGCATTGTCATCGGATCCCAGCTTAGCATAGTCATCGGATCCCAGCTTGCATAGCCGCATGCATTAGCATAGCCGCATGCATTGTCATCGGATCCCAGCTTAGCATAGCCGCATGCATTAGCATAGCCGCATGCATT</a:t>
            </a:r>
          </a:p>
        </p:txBody>
      </p:sp>
    </p:spTree>
    <p:extLst>
      <p:ext uri="{BB962C8B-B14F-4D97-AF65-F5344CB8AC3E}">
        <p14:creationId xmlns:p14="http://schemas.microsoft.com/office/powerpoint/2010/main" val="2062617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57300" y="1451233"/>
            <a:ext cx="7289800" cy="3587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 smtClean="0">
                <a:latin typeface="Courier New"/>
                <a:cs typeface="Courier New"/>
              </a:rPr>
              <a:t>ctaatgaatggtcttgggatttaccttggaatgctaagctgggatccgatgacaatgcatgcggctatgctaatgaatggtcttgggatttaccttggaatatgctaatgcatgcggctatgctaagctgggaatgcatgcggctatgctaagctgggatccgatgacaatgcatgcggctatgctaatgcatgcggctatgcaagctgggatccgatgactatgctaagctgcggctatgctaatgcatgcggctatgctaagctcatgcggctatgctaagctgggaatgcatgcggctatgctaagctgggatccgatgacaatgcatgcggctatgctaatgcatgcggctatgcaagctgggatccgatgactatgctaagctgcggctatgctaatgcatgcggctatgctaagctcggctatgctaatgaatggtcttgggatttaccttggaatgctaagctgggatccgatgacaatgcatgcggctatgctaatgaatggtcttgggatttaccttggaatatgctaatgcatgcggctatgctaagctgggaatgcatgcggctatgctaagctgggatccgatgacaatgcatgcggctatgctaatgcatgcggctatgcaagctgggatccgatgactatgctaagctgcggctatgctaatgcatgcggctatgctaagctcatgcgg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57300" y="1451233"/>
            <a:ext cx="38481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409700" y="1298833"/>
            <a:ext cx="38481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562100" y="1108333"/>
            <a:ext cx="38481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057650" y="5381269"/>
            <a:ext cx="23225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210050" y="5228869"/>
            <a:ext cx="241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62450" y="5038369"/>
            <a:ext cx="24765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49486" y="595868"/>
            <a:ext cx="141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 </a:t>
            </a:r>
            <a:r>
              <a:rPr lang="ko-KR" altLang="en-US" b="1" dirty="0" smtClean="0"/>
              <a:t>가지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가능성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104097" y="609600"/>
            <a:ext cx="255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어디서부터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개시코돈인가</a:t>
            </a:r>
            <a:r>
              <a:rPr lang="en-US" altLang="ko-KR" b="1" dirty="0" smtClean="0"/>
              <a:t>?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805318" y="558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063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6 23.28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1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6 23.3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673100"/>
            <a:ext cx="7035800" cy="3822700"/>
          </a:xfrm>
          <a:prstGeom prst="rect">
            <a:avLst/>
          </a:prstGeom>
        </p:spPr>
      </p:pic>
      <p:pic>
        <p:nvPicPr>
          <p:cNvPr id="5" name="Picture 4" descr="Screenshot 2014-10-06 23.31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292100"/>
            <a:ext cx="6200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55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6428" y="365035"/>
            <a:ext cx="2055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Arial"/>
                <a:cs typeface="Arial"/>
              </a:rPr>
              <a:t>유전자 갯수는</a:t>
            </a:r>
            <a:r>
              <a:rPr lang="en-US" altLang="ko-KR" sz="2400" b="1" dirty="0" smtClean="0">
                <a:latin typeface="Arial"/>
                <a:cs typeface="Arial"/>
              </a:rPr>
              <a:t>?</a:t>
            </a:r>
            <a:endParaRPr lang="en-US" sz="2400" b="1" dirty="0">
              <a:latin typeface="Arial"/>
              <a:cs typeface="Arial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70343" y="1295408"/>
            <a:ext cx="1924632" cy="623694"/>
            <a:chOff x="390106" y="1867043"/>
            <a:chExt cx="1924632" cy="623694"/>
          </a:xfrm>
        </p:grpSpPr>
        <p:pic>
          <p:nvPicPr>
            <p:cNvPr id="12" name="Picture 11" descr="Screenshot 2014-09-22 14.08.2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36" r="10307" b="17059"/>
            <a:stretch/>
          </p:blipFill>
          <p:spPr>
            <a:xfrm>
              <a:off x="1679737" y="1867043"/>
              <a:ext cx="635001" cy="62369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90106" y="2009613"/>
              <a:ext cx="1375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Homo sapiens</a:t>
              </a:r>
              <a:endParaRPr lang="en-US" sz="1400" i="1" dirty="0">
                <a:latin typeface="Arial"/>
                <a:cs typeface="Arial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6864" y="2135072"/>
            <a:ext cx="1789818" cy="511628"/>
            <a:chOff x="560077" y="4112445"/>
            <a:chExt cx="1789818" cy="511628"/>
          </a:xfrm>
        </p:grpSpPr>
        <p:pic>
          <p:nvPicPr>
            <p:cNvPr id="19" name="Picture 18" descr="Screenshot 2014-10-03 12.43.1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589" y="4112445"/>
              <a:ext cx="666306" cy="51162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60077" y="4170603"/>
              <a:ext cx="1225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 smtClean="0">
                  <a:latin typeface="Arial"/>
                  <a:cs typeface="Arial"/>
                </a:rPr>
                <a:t>Oryza</a:t>
              </a:r>
              <a:r>
                <a:rPr lang="en-US" sz="1400" i="1" dirty="0" smtClean="0">
                  <a:latin typeface="Arial"/>
                  <a:cs typeface="Arial"/>
                </a:rPr>
                <a:t> sativa</a:t>
              </a:r>
              <a:endParaRPr lang="en-US" sz="1400" i="1" dirty="0">
                <a:latin typeface="Arial"/>
                <a:cs typeface="Arial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79850" y="2739289"/>
            <a:ext cx="2176670" cy="550522"/>
            <a:chOff x="241884" y="5617532"/>
            <a:chExt cx="2176670" cy="550522"/>
          </a:xfrm>
        </p:grpSpPr>
        <p:pic>
          <p:nvPicPr>
            <p:cNvPr id="23" name="Picture 22" descr="Screenshot 2014-10-03 12.44.5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686" y="5617532"/>
              <a:ext cx="857868" cy="52159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41884" y="5644834"/>
              <a:ext cx="1316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Drosophila</a:t>
              </a:r>
            </a:p>
            <a:p>
              <a:r>
                <a:rPr lang="en-US" sz="1400" i="1" dirty="0" smtClean="0">
                  <a:latin typeface="Arial"/>
                  <a:cs typeface="Arial"/>
                </a:rPr>
                <a:t>melanogaster</a:t>
              </a:r>
              <a:endParaRPr lang="en-US" sz="1400" i="1" dirty="0">
                <a:latin typeface="Arial"/>
                <a:cs typeface="Arial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16277" y="3390036"/>
            <a:ext cx="2125406" cy="595531"/>
            <a:chOff x="249144" y="6262469"/>
            <a:chExt cx="2125406" cy="595531"/>
          </a:xfrm>
        </p:grpSpPr>
        <p:pic>
          <p:nvPicPr>
            <p:cNvPr id="51" name="Picture 50" descr="Screenshot 2014-10-03 13.39.5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442" y="6325488"/>
              <a:ext cx="699108" cy="532512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49144" y="6262469"/>
              <a:ext cx="1435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err="1">
                  <a:latin typeface="Arial"/>
                  <a:cs typeface="Arial"/>
                </a:rPr>
                <a:t>Caenorhabditis</a:t>
              </a:r>
              <a:r>
                <a:rPr lang="en-US" sz="1400" i="1" dirty="0">
                  <a:latin typeface="Arial"/>
                  <a:cs typeface="Arial"/>
                </a:rPr>
                <a:t> </a:t>
              </a:r>
              <a:endParaRPr lang="en-US" sz="1400" i="1" dirty="0" smtClean="0">
                <a:latin typeface="Arial"/>
                <a:cs typeface="Arial"/>
              </a:endParaRPr>
            </a:p>
            <a:p>
              <a:r>
                <a:rPr lang="en-US" sz="1400" i="1" dirty="0" err="1" smtClean="0">
                  <a:latin typeface="Arial"/>
                  <a:cs typeface="Arial"/>
                </a:rPr>
                <a:t>elegans</a:t>
              </a:r>
              <a:endParaRPr lang="en-US" sz="1400" i="1" dirty="0">
                <a:latin typeface="Arial"/>
                <a:cs typeface="Arial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7690" y="4140802"/>
            <a:ext cx="2270641" cy="563918"/>
            <a:chOff x="4638806" y="1837006"/>
            <a:chExt cx="2270641" cy="563918"/>
          </a:xfrm>
        </p:grpSpPr>
        <p:pic>
          <p:nvPicPr>
            <p:cNvPr id="25" name="Picture 24" descr="Screenshot 2014-10-03 12.45.5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701" y="1868196"/>
              <a:ext cx="800746" cy="53272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638806" y="1837006"/>
              <a:ext cx="1940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Saccharomyces</a:t>
              </a:r>
            </a:p>
            <a:p>
              <a:r>
                <a:rPr lang="en-US" sz="1400" i="1" dirty="0" err="1" smtClean="0">
                  <a:latin typeface="Arial"/>
                  <a:cs typeface="Arial"/>
                </a:rPr>
                <a:t>cerevisiae</a:t>
              </a:r>
              <a:endParaRPr lang="en-US" sz="1400" i="1" dirty="0">
                <a:latin typeface="Arial"/>
                <a:cs typeface="Arial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75813" y="4858093"/>
            <a:ext cx="2229619" cy="529540"/>
            <a:chOff x="4679828" y="3574245"/>
            <a:chExt cx="2229619" cy="529540"/>
          </a:xfrm>
        </p:grpSpPr>
        <p:pic>
          <p:nvPicPr>
            <p:cNvPr id="29" name="Picture 28" descr="Screenshot 2014-10-03 12.48.16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4803" y="3574245"/>
              <a:ext cx="844644" cy="46099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679828" y="3580565"/>
              <a:ext cx="14907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Escherichia</a:t>
              </a:r>
            </a:p>
            <a:p>
              <a:r>
                <a:rPr lang="en-US" sz="1400" i="1" dirty="0" smtClean="0">
                  <a:latin typeface="Arial"/>
                  <a:cs typeface="Arial"/>
                </a:rPr>
                <a:t> coli</a:t>
              </a:r>
              <a:endParaRPr lang="en-US" sz="1400" i="1" dirty="0">
                <a:latin typeface="Arial"/>
                <a:cs typeface="Arial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2981" y="5490338"/>
            <a:ext cx="2578747" cy="840223"/>
            <a:chOff x="4330700" y="5224722"/>
            <a:chExt cx="2578747" cy="840223"/>
          </a:xfrm>
        </p:grpSpPr>
        <p:pic>
          <p:nvPicPr>
            <p:cNvPr id="33" name="Picture 32" descr="Screenshot 2014-10-03 12.51.11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987"/>
            <a:stretch/>
          </p:blipFill>
          <p:spPr>
            <a:xfrm>
              <a:off x="6045200" y="5224722"/>
              <a:ext cx="864247" cy="84022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330700" y="5352445"/>
              <a:ext cx="1787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Bacteriophage</a:t>
              </a:r>
            </a:p>
            <a:p>
              <a:r>
                <a:rPr lang="en-US" sz="1400" i="1" dirty="0" smtClean="0">
                  <a:latin typeface="Arial"/>
                  <a:cs typeface="Arial"/>
                </a:rPr>
                <a:t>Lambda</a:t>
              </a:r>
              <a:endParaRPr lang="en-US" sz="1400" i="1" dirty="0">
                <a:latin typeface="Arial"/>
                <a:cs typeface="Arial"/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174821"/>
              </p:ext>
            </p:extLst>
          </p:nvPr>
        </p:nvGraphicFramePr>
        <p:xfrm>
          <a:off x="3048000" y="919460"/>
          <a:ext cx="3437467" cy="541110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625600"/>
                <a:gridCol w="1811867"/>
              </a:tblGrid>
              <a:tr h="49311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지놈 크기 </a:t>
                      </a:r>
                      <a:r>
                        <a:rPr lang="en-US" altLang="ko-KR" dirty="0" smtClean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유전자 갯수</a:t>
                      </a:r>
                      <a:endParaRPr lang="en-US" dirty="0"/>
                    </a:p>
                  </a:txBody>
                  <a:tcPr/>
                </a:tc>
              </a:tr>
              <a:tr h="702569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3200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20,687</a:t>
                      </a:r>
                      <a:endParaRPr lang="en-US" dirty="0"/>
                    </a:p>
                  </a:txBody>
                  <a:tcPr anchor="ctr"/>
                </a:tc>
              </a:tr>
              <a:tr h="702569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430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26,837</a:t>
                      </a:r>
                      <a:endParaRPr lang="en-US" dirty="0"/>
                    </a:p>
                  </a:txBody>
                  <a:tcPr anchor="ctr"/>
                </a:tc>
              </a:tr>
              <a:tr h="702569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157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15,682</a:t>
                      </a:r>
                      <a:endParaRPr lang="en-US" dirty="0"/>
                    </a:p>
                  </a:txBody>
                  <a:tcPr anchor="ctr"/>
                </a:tc>
              </a:tr>
              <a:tr h="702569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97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20,470</a:t>
                      </a:r>
                      <a:endParaRPr lang="en-US" dirty="0"/>
                    </a:p>
                  </a:txBody>
                  <a:tcPr anchor="ctr"/>
                </a:tc>
              </a:tr>
              <a:tr h="702569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6,275</a:t>
                      </a:r>
                      <a:endParaRPr lang="en-US" dirty="0"/>
                    </a:p>
                  </a:txBody>
                  <a:tcPr anchor="ctr"/>
                </a:tc>
              </a:tr>
              <a:tr h="702569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4.6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4,288</a:t>
                      </a:r>
                      <a:endParaRPr lang="en-US" dirty="0"/>
                    </a:p>
                  </a:txBody>
                  <a:tcPr anchor="ctr"/>
                </a:tc>
              </a:tr>
              <a:tr h="702569">
                <a:tc>
                  <a:txBody>
                    <a:bodyPr/>
                    <a:lstStyle/>
                    <a:p>
                      <a:pPr algn="ctr"/>
                      <a:r>
                        <a:rPr lang="ko-KR" altLang="ko-KR" dirty="0" smtClean="0"/>
                        <a:t>0</a:t>
                      </a:r>
                      <a:r>
                        <a:rPr lang="en-US" altLang="ko-KR" dirty="0" smtClean="0"/>
                        <a:t>.048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51467" y="6368534"/>
            <a:ext cx="615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지놈 사이즈의 엄청난 차이에 비해 실제 유전자 갯수의 차이는 미미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209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0921" y="532368"/>
            <a:ext cx="3065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ORF (Open Reading Frame)</a:t>
            </a:r>
            <a:endParaRPr lang="en-US" sz="2000" b="1" dirty="0"/>
          </a:p>
        </p:txBody>
      </p:sp>
      <p:sp>
        <p:nvSpPr>
          <p:cNvPr id="6" name="Line 46"/>
          <p:cNvSpPr>
            <a:spLocks noChangeShapeType="1"/>
          </p:cNvSpPr>
          <p:nvPr/>
        </p:nvSpPr>
        <p:spPr bwMode="auto">
          <a:xfrm>
            <a:off x="1257300" y="1684338"/>
            <a:ext cx="6629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 Box 47"/>
          <p:cNvSpPr txBox="1">
            <a:spLocks noChangeArrowheads="1"/>
          </p:cNvSpPr>
          <p:nvPr/>
        </p:nvSpPr>
        <p:spPr bwMode="auto">
          <a:xfrm>
            <a:off x="6515100" y="1679576"/>
            <a:ext cx="1895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solidFill>
                  <a:schemeClr val="tx1"/>
                </a:solidFill>
                <a:latin typeface="Verdana" charset="0"/>
              </a:rPr>
              <a:t>Genomic Sequence</a:t>
            </a:r>
          </a:p>
        </p:txBody>
      </p:sp>
      <p:sp>
        <p:nvSpPr>
          <p:cNvPr id="8" name="Line 48"/>
          <p:cNvSpPr>
            <a:spLocks noChangeShapeType="1"/>
          </p:cNvSpPr>
          <p:nvPr/>
        </p:nvSpPr>
        <p:spPr bwMode="auto">
          <a:xfrm>
            <a:off x="36195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49"/>
          <p:cNvSpPr>
            <a:spLocks noChangeShapeType="1"/>
          </p:cNvSpPr>
          <p:nvPr/>
        </p:nvSpPr>
        <p:spPr bwMode="auto">
          <a:xfrm>
            <a:off x="63627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50"/>
          <p:cNvSpPr>
            <a:spLocks noChangeShapeType="1"/>
          </p:cNvSpPr>
          <p:nvPr/>
        </p:nvSpPr>
        <p:spPr bwMode="auto">
          <a:xfrm>
            <a:off x="5067300" y="176053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51"/>
          <p:cNvSpPr txBox="1">
            <a:spLocks noChangeArrowheads="1"/>
          </p:cNvSpPr>
          <p:nvPr/>
        </p:nvSpPr>
        <p:spPr bwMode="auto">
          <a:xfrm>
            <a:off x="4076700" y="2217738"/>
            <a:ext cx="1974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solidFill>
                  <a:schemeClr val="tx1"/>
                </a:solidFill>
                <a:latin typeface="Verdana" charset="0"/>
              </a:rPr>
              <a:t>Open reading frame</a:t>
            </a:r>
          </a:p>
        </p:txBody>
      </p:sp>
      <p:sp>
        <p:nvSpPr>
          <p:cNvPr id="12" name="Text Box 52"/>
          <p:cNvSpPr txBox="1">
            <a:spLocks noChangeArrowheads="1"/>
          </p:cNvSpPr>
          <p:nvPr/>
        </p:nvSpPr>
        <p:spPr bwMode="auto">
          <a:xfrm>
            <a:off x="3238500" y="1455738"/>
            <a:ext cx="4603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 dirty="0">
                <a:solidFill>
                  <a:schemeClr val="tx1"/>
                </a:solidFill>
                <a:latin typeface="Courier New" charset="0"/>
              </a:rPr>
              <a:t>ATG</a:t>
            </a:r>
          </a:p>
        </p:txBody>
      </p:sp>
      <p:sp>
        <p:nvSpPr>
          <p:cNvPr id="13" name="Text Box 53"/>
          <p:cNvSpPr txBox="1">
            <a:spLocks noChangeArrowheads="1"/>
          </p:cNvSpPr>
          <p:nvPr/>
        </p:nvSpPr>
        <p:spPr bwMode="auto">
          <a:xfrm>
            <a:off x="6286500" y="1455738"/>
            <a:ext cx="4603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1200">
                <a:solidFill>
                  <a:schemeClr val="tx1"/>
                </a:solidFill>
                <a:latin typeface="Courier New" charset="0"/>
              </a:rPr>
              <a:t>TGA</a:t>
            </a:r>
          </a:p>
        </p:txBody>
      </p:sp>
      <p:sp>
        <p:nvSpPr>
          <p:cNvPr id="14" name="Line 54"/>
          <p:cNvSpPr>
            <a:spLocks noChangeShapeType="1"/>
          </p:cNvSpPr>
          <p:nvPr/>
        </p:nvSpPr>
        <p:spPr bwMode="auto">
          <a:xfrm>
            <a:off x="39243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55"/>
          <p:cNvSpPr>
            <a:spLocks noChangeShapeType="1"/>
          </p:cNvSpPr>
          <p:nvPr/>
        </p:nvSpPr>
        <p:spPr bwMode="auto">
          <a:xfrm>
            <a:off x="42291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Line 56"/>
          <p:cNvSpPr>
            <a:spLocks noChangeShapeType="1"/>
          </p:cNvSpPr>
          <p:nvPr/>
        </p:nvSpPr>
        <p:spPr bwMode="auto">
          <a:xfrm>
            <a:off x="45339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57"/>
          <p:cNvSpPr>
            <a:spLocks noChangeShapeType="1"/>
          </p:cNvSpPr>
          <p:nvPr/>
        </p:nvSpPr>
        <p:spPr bwMode="auto">
          <a:xfrm>
            <a:off x="48387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58"/>
          <p:cNvSpPr>
            <a:spLocks noChangeShapeType="1"/>
          </p:cNvSpPr>
          <p:nvPr/>
        </p:nvSpPr>
        <p:spPr bwMode="auto">
          <a:xfrm>
            <a:off x="51435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59"/>
          <p:cNvSpPr>
            <a:spLocks noChangeShapeType="1"/>
          </p:cNvSpPr>
          <p:nvPr/>
        </p:nvSpPr>
        <p:spPr bwMode="auto">
          <a:xfrm>
            <a:off x="54483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60"/>
          <p:cNvSpPr>
            <a:spLocks noChangeShapeType="1"/>
          </p:cNvSpPr>
          <p:nvPr/>
        </p:nvSpPr>
        <p:spPr bwMode="auto">
          <a:xfrm>
            <a:off x="57531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61"/>
          <p:cNvSpPr>
            <a:spLocks noChangeShapeType="1"/>
          </p:cNvSpPr>
          <p:nvPr/>
        </p:nvSpPr>
        <p:spPr bwMode="auto">
          <a:xfrm>
            <a:off x="60579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62"/>
          <p:cNvSpPr>
            <a:spLocks noChangeShapeType="1"/>
          </p:cNvSpPr>
          <p:nvPr/>
        </p:nvSpPr>
        <p:spPr bwMode="auto">
          <a:xfrm>
            <a:off x="33147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63"/>
          <p:cNvSpPr>
            <a:spLocks noChangeShapeType="1"/>
          </p:cNvSpPr>
          <p:nvPr/>
        </p:nvSpPr>
        <p:spPr bwMode="auto">
          <a:xfrm>
            <a:off x="6667500" y="15319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7200" y="3124200"/>
            <a:ext cx="714197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altLang="ko-KR" dirty="0" smtClean="0"/>
              <a:t>6</a:t>
            </a:r>
            <a:r>
              <a:rPr lang="ko-KR" altLang="en-US" dirty="0" smtClean="0"/>
              <a:t>가지</a:t>
            </a:r>
            <a:r>
              <a:rPr lang="en-US" altLang="ko-KR" dirty="0" smtClean="0"/>
              <a:t> Reading Frame 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</a:t>
            </a:r>
            <a:r>
              <a:rPr lang="en-US" altLang="ko-KR" dirty="0" smtClean="0"/>
              <a:t> ORF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추적한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, </a:t>
            </a:r>
          </a:p>
          <a:p>
            <a:pPr marL="285750" indent="-285750">
              <a:buFontTx/>
              <a:buChar char="•"/>
            </a:pPr>
            <a:endParaRPr lang="en-US" dirty="0"/>
          </a:p>
          <a:p>
            <a:pPr marL="285750" indent="-285750">
              <a:buFontTx/>
              <a:buChar char="•"/>
            </a:pPr>
            <a:endParaRPr lang="en-US" dirty="0" smtClean="0"/>
          </a:p>
          <a:p>
            <a:pPr marL="285750" indent="-285750">
              <a:buFontTx/>
              <a:buChar char="•"/>
            </a:pPr>
            <a:r>
              <a:rPr lang="ko-KR" altLang="en-US" dirty="0" smtClean="0"/>
              <a:t>가능한</a:t>
            </a:r>
            <a:r>
              <a:rPr lang="en-US" altLang="ko-KR" dirty="0" smtClean="0"/>
              <a:t> ORF </a:t>
            </a:r>
            <a:r>
              <a:rPr lang="ko-KR" altLang="en-US" dirty="0" smtClean="0"/>
              <a:t>중에서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어떤</a:t>
            </a:r>
            <a:r>
              <a:rPr lang="en-US" altLang="ko-KR" dirty="0" smtClean="0"/>
              <a:t> ORF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“가장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유전자스러운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것인지를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선별한다</a:t>
            </a:r>
            <a:r>
              <a:rPr lang="en-US" altLang="ko-KR" dirty="0" smtClean="0"/>
              <a:t>. </a:t>
            </a:r>
          </a:p>
          <a:p>
            <a:pPr marL="285750" indent="-285750">
              <a:buFontTx/>
              <a:buChar char="•"/>
            </a:pP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- ORF </a:t>
            </a:r>
            <a:r>
              <a:rPr lang="en-US" dirty="0" smtClean="0"/>
              <a:t>의 길이 : 60-100aa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. 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- Codon Usages : </a:t>
            </a:r>
            <a:r>
              <a:rPr lang="ko-KR" altLang="en-US" dirty="0" smtClean="0"/>
              <a:t>사용된</a:t>
            </a:r>
            <a:r>
              <a:rPr lang="en-US" altLang="ko-KR" dirty="0" smtClean="0"/>
              <a:t> Codon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생물에서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널리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것인가</a:t>
            </a:r>
            <a:r>
              <a:rPr lang="en-US" altLang="ko-KR" dirty="0" smtClean="0"/>
              <a:t>?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- ATG</a:t>
            </a:r>
            <a:r>
              <a:rPr lang="ko-KR" altLang="en-US" dirty="0" smtClean="0"/>
              <a:t>앞에는</a:t>
            </a:r>
            <a:r>
              <a:rPr lang="en-US" altLang="ko-KR" dirty="0" smtClean="0"/>
              <a:t> Ribosomal Binding Site (RBS)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존재하는가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	- Promoter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- Transcription Terminator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9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7921" y="513258"/>
            <a:ext cx="5700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Codon Usages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모든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코돈이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평등하게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사용되지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않는다</a:t>
            </a:r>
            <a:endParaRPr lang="en-US" sz="2000" b="1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ph idx="1"/>
          </p:nvPr>
        </p:nvGraphicFramePr>
        <p:xfrm>
          <a:off x="1477963" y="1600200"/>
          <a:ext cx="621665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Bitmap Image" r:id="rId3" imgW="7133333" imgH="4495238" progId="Paint.Picture">
                  <p:embed/>
                </p:oleObj>
              </mc:Choice>
              <mc:Fallback>
                <p:oleObj name="Bitmap Image" r:id="rId3" imgW="7133333" imgH="44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63" y="1600200"/>
                        <a:ext cx="621665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25600" y="1256268"/>
            <a:ext cx="251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Human Codon Usage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63700" y="5803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37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6 20.33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66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shot 2014-10-06 23.35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0"/>
            <a:ext cx="6945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6 23.43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695471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0700" y="4597400"/>
            <a:ext cx="213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가장 유사한 종을 선택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33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8608" y="615434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Arial"/>
                <a:cs typeface="Arial"/>
              </a:rPr>
              <a:t>진핵생물의</a:t>
            </a:r>
            <a:r>
              <a:rPr lang="en-US" altLang="ko-KR" sz="2400" b="1" dirty="0" smtClean="0">
                <a:latin typeface="Arial"/>
                <a:cs typeface="Arial"/>
              </a:rPr>
              <a:t> </a:t>
            </a:r>
            <a:r>
              <a:rPr lang="ko-KR" altLang="en-US" sz="2400" b="1" dirty="0" smtClean="0">
                <a:latin typeface="Arial"/>
                <a:cs typeface="Arial"/>
              </a:rPr>
              <a:t>유전자</a:t>
            </a:r>
            <a:r>
              <a:rPr lang="en-US" altLang="ko-KR" sz="2400" b="1" dirty="0" smtClean="0">
                <a:latin typeface="Arial"/>
                <a:cs typeface="Arial"/>
              </a:rPr>
              <a:t> </a:t>
            </a:r>
            <a:r>
              <a:rPr lang="ko-KR" altLang="en-US" sz="2400" b="1" dirty="0" smtClean="0">
                <a:latin typeface="Arial"/>
                <a:cs typeface="Arial"/>
              </a:rPr>
              <a:t>예측</a:t>
            </a:r>
            <a:endParaRPr lang="en-US" sz="2400" b="1" dirty="0">
              <a:latin typeface="Arial"/>
              <a:cs typeface="Arial"/>
            </a:endParaRP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914400" y="1958975"/>
            <a:ext cx="7467600" cy="76200"/>
            <a:chOff x="576" y="1536"/>
            <a:chExt cx="4704" cy="48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736" y="1536"/>
              <a:ext cx="62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872" y="1536"/>
              <a:ext cx="864" cy="48"/>
            </a:xfrm>
            <a:prstGeom prst="rect">
              <a:avLst/>
            </a:prstGeom>
            <a:solidFill>
              <a:srgbClr val="00D66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440" y="1536"/>
              <a:ext cx="432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360" y="1536"/>
              <a:ext cx="672" cy="48"/>
            </a:xfrm>
            <a:prstGeom prst="rect">
              <a:avLst/>
            </a:prstGeom>
            <a:solidFill>
              <a:srgbClr val="00D66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4032" y="1536"/>
              <a:ext cx="38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4416" y="1536"/>
              <a:ext cx="864" cy="4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76" y="1536"/>
              <a:ext cx="864" cy="4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2292350" y="1544638"/>
            <a:ext cx="769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1600" b="1">
                <a:solidFill>
                  <a:srgbClr val="003366"/>
                </a:solidFill>
              </a:rPr>
              <a:t>exon1</a:t>
            </a:r>
            <a:endParaRPr lang="en-GB" sz="1600" b="1">
              <a:solidFill>
                <a:srgbClr val="003366"/>
              </a:solidFill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425950" y="1524000"/>
            <a:ext cx="769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1600" b="1">
                <a:solidFill>
                  <a:srgbClr val="003366"/>
                </a:solidFill>
              </a:rPr>
              <a:t>exon2</a:t>
            </a:r>
            <a:endParaRPr lang="en-GB" sz="1600" b="1">
              <a:solidFill>
                <a:srgbClr val="003366"/>
              </a:solidFill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330950" y="1524000"/>
            <a:ext cx="769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1600" b="1">
                <a:solidFill>
                  <a:srgbClr val="003366"/>
                </a:solidFill>
              </a:rPr>
              <a:t>exon3</a:t>
            </a:r>
            <a:endParaRPr lang="en-GB" sz="1600" b="1">
              <a:solidFill>
                <a:srgbClr val="003366"/>
              </a:solidFill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276600" y="1338263"/>
            <a:ext cx="873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1600" b="1">
                <a:solidFill>
                  <a:srgbClr val="003366"/>
                </a:solidFill>
              </a:rPr>
              <a:t>intron1</a:t>
            </a:r>
            <a:endParaRPr lang="en-GB" sz="1600" b="1">
              <a:solidFill>
                <a:srgbClr val="003366"/>
              </a:solidFill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5410200" y="1338263"/>
            <a:ext cx="873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1600" b="1">
                <a:solidFill>
                  <a:srgbClr val="003366"/>
                </a:solidFill>
              </a:rPr>
              <a:t>intron2</a:t>
            </a:r>
            <a:endParaRPr lang="en-GB" sz="1600" b="1">
              <a:solidFill>
                <a:srgbClr val="003366"/>
              </a:solidFill>
            </a:endParaRPr>
          </a:p>
        </p:txBody>
      </p:sp>
      <p:grpSp>
        <p:nvGrpSpPr>
          <p:cNvPr id="18" name="Group 16"/>
          <p:cNvGrpSpPr>
            <a:grpSpLocks/>
          </p:cNvGrpSpPr>
          <p:nvPr/>
        </p:nvGrpSpPr>
        <p:grpSpPr bwMode="auto">
          <a:xfrm>
            <a:off x="2286000" y="2797175"/>
            <a:ext cx="4724400" cy="76200"/>
            <a:chOff x="1440" y="2064"/>
            <a:chExt cx="2976" cy="48"/>
          </a:xfrm>
        </p:grpSpPr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736" y="2064"/>
              <a:ext cx="62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872" y="2064"/>
              <a:ext cx="864" cy="48"/>
            </a:xfrm>
            <a:prstGeom prst="rect">
              <a:avLst/>
            </a:prstGeom>
            <a:solidFill>
              <a:srgbClr val="00D66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1440" y="2064"/>
              <a:ext cx="432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3360" y="2064"/>
              <a:ext cx="672" cy="48"/>
            </a:xfrm>
            <a:prstGeom prst="rect">
              <a:avLst/>
            </a:prstGeom>
            <a:solidFill>
              <a:srgbClr val="00D66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4032" y="2064"/>
              <a:ext cx="38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</p:grpSp>
      <p:grpSp>
        <p:nvGrpSpPr>
          <p:cNvPr id="24" name="Group 22"/>
          <p:cNvGrpSpPr>
            <a:grpSpLocks/>
          </p:cNvGrpSpPr>
          <p:nvPr/>
        </p:nvGrpSpPr>
        <p:grpSpPr bwMode="auto">
          <a:xfrm>
            <a:off x="3429000" y="3711575"/>
            <a:ext cx="2286000" cy="76200"/>
            <a:chOff x="2304" y="2640"/>
            <a:chExt cx="1440" cy="48"/>
          </a:xfrm>
        </p:grpSpPr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2736" y="2640"/>
              <a:ext cx="62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304" y="2640"/>
              <a:ext cx="432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3360" y="2640"/>
              <a:ext cx="38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</p:grpSp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4572000" y="21875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4572000" y="30257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5013325" y="2155825"/>
            <a:ext cx="1846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2400">
                <a:solidFill>
                  <a:srgbClr val="003366"/>
                </a:solidFill>
              </a:rPr>
              <a:t>transcription</a:t>
            </a:r>
            <a:endParaRPr lang="en-GB" sz="2400">
              <a:solidFill>
                <a:srgbClr val="003366"/>
              </a:solidFill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5132388" y="3938588"/>
            <a:ext cx="1592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2400">
                <a:solidFill>
                  <a:srgbClr val="003366"/>
                </a:solidFill>
              </a:rPr>
              <a:t>translation</a:t>
            </a:r>
            <a:endParaRPr lang="en-GB" sz="2400">
              <a:solidFill>
                <a:srgbClr val="003366"/>
              </a:solidFill>
            </a:endParaRPr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5318125" y="3070225"/>
            <a:ext cx="120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2400">
                <a:solidFill>
                  <a:srgbClr val="003366"/>
                </a:solidFill>
              </a:rPr>
              <a:t>splicing</a:t>
            </a:r>
            <a:endParaRPr lang="en-GB" sz="2400">
              <a:solidFill>
                <a:srgbClr val="003366"/>
              </a:solidFill>
            </a:endParaRPr>
          </a:p>
        </p:txBody>
      </p:sp>
      <p:pic>
        <p:nvPicPr>
          <p:cNvPr id="33" name="Picture 32" descr="Prot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464050"/>
            <a:ext cx="154146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04800" y="6019800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ko-KR" altLang="en-US" dirty="0" smtClean="0"/>
              <a:t>인트론과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엑손의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pPr marL="285750" indent="-285750">
              <a:buFontTx/>
              <a:buChar char="•"/>
            </a:pPr>
            <a:r>
              <a:rPr lang="ko-KR" altLang="en-US" dirty="0" smtClean="0"/>
              <a:t>일단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인트론과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엑손부터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예측해야함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73588" y="60458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bix.ucsd.edu</a:t>
            </a:r>
            <a:r>
              <a:rPr lang="en-US" dirty="0"/>
              <a:t>/</a:t>
            </a:r>
            <a:r>
              <a:rPr lang="en-US" dirty="0" err="1"/>
              <a:t>bioalgorithms</a:t>
            </a:r>
            <a:r>
              <a:rPr lang="en-US" dirty="0"/>
              <a:t>/presentations/Ch06_GenePred_stat.ppt</a:t>
            </a:r>
          </a:p>
        </p:txBody>
      </p:sp>
    </p:spTree>
    <p:extLst>
      <p:ext uri="{BB962C8B-B14F-4D97-AF65-F5344CB8AC3E}">
        <p14:creationId xmlns:p14="http://schemas.microsoft.com/office/powerpoint/2010/main" val="963356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53841815"/>
              </p:ext>
            </p:extLst>
          </p:nvPr>
        </p:nvGraphicFramePr>
        <p:xfrm>
          <a:off x="381000" y="393700"/>
          <a:ext cx="8153400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Bitmap Image" r:id="rId3" imgW="6409524" imgH="1886213" progId="Paint.Picture">
                  <p:embed/>
                </p:oleObj>
              </mc:Choice>
              <mc:Fallback>
                <p:oleObj name="Bitmap Image" r:id="rId3" imgW="6409524" imgH="188621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93700"/>
                        <a:ext cx="8153400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6300" y="2042209"/>
            <a:ext cx="394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rial" charset="0"/>
              </a:rPr>
              <a:t>인트론은</a:t>
            </a:r>
            <a:r>
              <a:rPr lang="en-US" altLang="ko-KR" dirty="0">
                <a:latin typeface="Arial" charset="0"/>
              </a:rPr>
              <a:t> </a:t>
            </a:r>
            <a:r>
              <a:rPr lang="ko-KR" altLang="en-US" dirty="0">
                <a:latin typeface="Arial" charset="0"/>
              </a:rPr>
              <a:t>대개</a:t>
            </a:r>
            <a:r>
              <a:rPr lang="en-US" altLang="ko-KR" dirty="0">
                <a:latin typeface="Arial" charset="0"/>
              </a:rPr>
              <a:t> GT</a:t>
            </a:r>
            <a:r>
              <a:rPr lang="ko-KR" altLang="en-US" dirty="0">
                <a:latin typeface="Arial" charset="0"/>
              </a:rPr>
              <a:t>로</a:t>
            </a:r>
            <a:r>
              <a:rPr lang="en-US" altLang="ko-KR" dirty="0">
                <a:latin typeface="Arial" charset="0"/>
              </a:rPr>
              <a:t> </a:t>
            </a:r>
            <a:r>
              <a:rPr lang="ko-KR" altLang="en-US" dirty="0">
                <a:latin typeface="Arial" charset="0"/>
              </a:rPr>
              <a:t>시작되어</a:t>
            </a:r>
            <a:r>
              <a:rPr lang="en-US" altLang="ko-KR" dirty="0">
                <a:latin typeface="Arial" charset="0"/>
              </a:rPr>
              <a:t> AG</a:t>
            </a:r>
            <a:r>
              <a:rPr lang="ko-KR" altLang="en-US" dirty="0">
                <a:latin typeface="Arial" charset="0"/>
              </a:rPr>
              <a:t>로</a:t>
            </a:r>
            <a:r>
              <a:rPr lang="en-US" altLang="ko-KR" dirty="0">
                <a:latin typeface="Arial" charset="0"/>
              </a:rPr>
              <a:t> </a:t>
            </a:r>
            <a:r>
              <a:rPr lang="ko-KR" altLang="en-US" dirty="0">
                <a:latin typeface="Arial" charset="0"/>
              </a:rPr>
              <a:t>끝남</a:t>
            </a:r>
            <a:endParaRPr lang="en-US" sz="1400" dirty="0"/>
          </a:p>
          <a:p>
            <a:endParaRPr lang="en-US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5972175" y="3944253"/>
            <a:ext cx="2841625" cy="2857500"/>
            <a:chOff x="3770" y="1972"/>
            <a:chExt cx="1790" cy="180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" y="1972"/>
              <a:ext cx="1790" cy="1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H="1">
              <a:off x="4360" y="2056"/>
              <a:ext cx="0" cy="16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381000" y="2602815"/>
            <a:ext cx="8597900" cy="652463"/>
            <a:chOff x="248" y="1127"/>
            <a:chExt cx="5416" cy="411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352" y="1127"/>
              <a:ext cx="2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9900"/>
                  </a:solidFill>
                  <a:latin typeface="Verdana" charset="0"/>
                </a:rPr>
                <a:t>5’</a:t>
              </a: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5392" y="1143"/>
              <a:ext cx="2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9900"/>
                  </a:solidFill>
                  <a:latin typeface="Verdana" charset="0"/>
                </a:rPr>
                <a:t>3’</a:t>
              </a:r>
            </a:p>
          </p:txBody>
        </p:sp>
        <p:grpSp>
          <p:nvGrpSpPr>
            <p:cNvPr id="13" name="Group 9"/>
            <p:cNvGrpSpPr>
              <a:grpSpLocks/>
            </p:cNvGrpSpPr>
            <p:nvPr/>
          </p:nvGrpSpPr>
          <p:grpSpPr bwMode="auto">
            <a:xfrm>
              <a:off x="248" y="1362"/>
              <a:ext cx="5416" cy="176"/>
              <a:chOff x="216" y="1872"/>
              <a:chExt cx="5416" cy="176"/>
            </a:xfrm>
          </p:grpSpPr>
          <p:grpSp>
            <p:nvGrpSpPr>
              <p:cNvPr id="14" name="Group 10"/>
              <p:cNvGrpSpPr>
                <a:grpSpLocks/>
              </p:cNvGrpSpPr>
              <p:nvPr/>
            </p:nvGrpSpPr>
            <p:grpSpPr bwMode="auto">
              <a:xfrm>
                <a:off x="592" y="1872"/>
                <a:ext cx="4680" cy="176"/>
                <a:chOff x="592" y="1872"/>
                <a:chExt cx="4680" cy="176"/>
              </a:xfrm>
            </p:grpSpPr>
            <p:sp>
              <p:nvSpPr>
                <p:cNvPr id="17" name="Rectangle 11"/>
                <p:cNvSpPr>
                  <a:spLocks noChangeArrowheads="1"/>
                </p:cNvSpPr>
                <p:nvPr/>
              </p:nvSpPr>
              <p:spPr bwMode="auto">
                <a:xfrm>
                  <a:off x="592" y="1872"/>
                  <a:ext cx="576" cy="176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" name="Rectangle 12"/>
                <p:cNvSpPr>
                  <a:spLocks noChangeArrowheads="1"/>
                </p:cNvSpPr>
                <p:nvPr/>
              </p:nvSpPr>
              <p:spPr bwMode="auto">
                <a:xfrm>
                  <a:off x="1168" y="1872"/>
                  <a:ext cx="304" cy="176"/>
                </a:xfrm>
                <a:prstGeom prst="rect">
                  <a:avLst/>
                </a:prstGeom>
                <a:solidFill>
                  <a:srgbClr val="0000F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Rectangle 13"/>
                <p:cNvSpPr>
                  <a:spLocks noChangeArrowheads="1"/>
                </p:cNvSpPr>
                <p:nvPr/>
              </p:nvSpPr>
              <p:spPr bwMode="auto">
                <a:xfrm>
                  <a:off x="1472" y="1872"/>
                  <a:ext cx="1032" cy="176"/>
                </a:xfrm>
                <a:prstGeom prst="rect">
                  <a:avLst/>
                </a:prstGeom>
                <a:solidFill>
                  <a:srgbClr val="00CC6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AU" sz="2400">
                    <a:solidFill>
                      <a:schemeClr val="bg1"/>
                    </a:solidFill>
                    <a:latin typeface="Verdana" charset="0"/>
                  </a:endParaRPr>
                </a:p>
              </p:txBody>
            </p:sp>
            <p:sp>
              <p:nvSpPr>
                <p:cNvPr id="20" name="Rectangle 14"/>
                <p:cNvSpPr>
                  <a:spLocks noChangeArrowheads="1"/>
                </p:cNvSpPr>
                <p:nvPr/>
              </p:nvSpPr>
              <p:spPr bwMode="auto">
                <a:xfrm>
                  <a:off x="2488" y="1872"/>
                  <a:ext cx="584" cy="176"/>
                </a:xfrm>
                <a:prstGeom prst="rect">
                  <a:avLst/>
                </a:prstGeom>
                <a:solidFill>
                  <a:srgbClr val="0000F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Rectangle 15"/>
                <p:cNvSpPr>
                  <a:spLocks noChangeArrowheads="1"/>
                </p:cNvSpPr>
                <p:nvPr/>
              </p:nvSpPr>
              <p:spPr bwMode="auto">
                <a:xfrm>
                  <a:off x="3072" y="1872"/>
                  <a:ext cx="728" cy="176"/>
                </a:xfrm>
                <a:prstGeom prst="rect">
                  <a:avLst/>
                </a:prstGeom>
                <a:solidFill>
                  <a:srgbClr val="00CC66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AU" sz="2400">
                    <a:solidFill>
                      <a:schemeClr val="bg1"/>
                    </a:solidFill>
                    <a:latin typeface="Verdana" charset="0"/>
                  </a:endParaRPr>
                </a:p>
              </p:txBody>
            </p:sp>
            <p:sp>
              <p:nvSpPr>
                <p:cNvPr id="22" name="Rectangle 16"/>
                <p:cNvSpPr>
                  <a:spLocks noChangeArrowheads="1"/>
                </p:cNvSpPr>
                <p:nvPr/>
              </p:nvSpPr>
              <p:spPr bwMode="auto">
                <a:xfrm>
                  <a:off x="3800" y="1872"/>
                  <a:ext cx="896" cy="176"/>
                </a:xfrm>
                <a:prstGeom prst="rect">
                  <a:avLst/>
                </a:prstGeom>
                <a:solidFill>
                  <a:srgbClr val="0000F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Rectangle 17"/>
                <p:cNvSpPr>
                  <a:spLocks noChangeArrowheads="1"/>
                </p:cNvSpPr>
                <p:nvPr/>
              </p:nvSpPr>
              <p:spPr bwMode="auto">
                <a:xfrm>
                  <a:off x="4696" y="1872"/>
                  <a:ext cx="576" cy="176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AutoShape 18"/>
              <p:cNvSpPr>
                <a:spLocks noChangeArrowheads="1"/>
              </p:cNvSpPr>
              <p:nvPr/>
            </p:nvSpPr>
            <p:spPr bwMode="auto">
              <a:xfrm>
                <a:off x="5336" y="1880"/>
                <a:ext cx="296" cy="152"/>
              </a:xfrm>
              <a:prstGeom prst="rightArrow">
                <a:avLst>
                  <a:gd name="adj1" fmla="val 50000"/>
                  <a:gd name="adj2" fmla="val 48684"/>
                </a:avLst>
              </a:prstGeom>
              <a:solidFill>
                <a:srgbClr val="FF99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AutoShape 19"/>
              <p:cNvSpPr>
                <a:spLocks noChangeArrowheads="1"/>
              </p:cNvSpPr>
              <p:nvPr/>
            </p:nvSpPr>
            <p:spPr bwMode="auto">
              <a:xfrm flipH="1">
                <a:off x="216" y="1880"/>
                <a:ext cx="296" cy="152"/>
              </a:xfrm>
              <a:prstGeom prst="rightArrow">
                <a:avLst>
                  <a:gd name="adj1" fmla="val 50000"/>
                  <a:gd name="adj2" fmla="val 48684"/>
                </a:avLst>
              </a:prstGeom>
              <a:solidFill>
                <a:srgbClr val="FF99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" name="Group 20"/>
          <p:cNvGrpSpPr>
            <a:grpSpLocks/>
          </p:cNvGrpSpPr>
          <p:nvPr/>
        </p:nvGrpSpPr>
        <p:grpSpPr bwMode="auto">
          <a:xfrm>
            <a:off x="1609725" y="2386915"/>
            <a:ext cx="3444875" cy="941388"/>
            <a:chOff x="1022" y="991"/>
            <a:chExt cx="2170" cy="593"/>
          </a:xfrm>
        </p:grpSpPr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1022" y="991"/>
              <a:ext cx="94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AU" sz="2000">
                  <a:solidFill>
                    <a:schemeClr val="tx1"/>
                  </a:solidFill>
                  <a:latin typeface="Verdana" charset="0"/>
                </a:rPr>
                <a:t>Donor site</a:t>
              </a:r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1392" y="1304"/>
              <a:ext cx="200" cy="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AU" sz="2400">
                <a:solidFill>
                  <a:schemeClr val="tx1"/>
                </a:solidFill>
                <a:latin typeface="Verdana" charset="0"/>
              </a:endParaRPr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2992" y="1304"/>
              <a:ext cx="200" cy="28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AU" sz="2400">
                <a:solidFill>
                  <a:schemeClr val="tx1"/>
                </a:solidFill>
                <a:latin typeface="Verdana" charset="0"/>
              </a:endParaRPr>
            </a:p>
          </p:txBody>
        </p:sp>
      </p:grpSp>
      <p:grpSp>
        <p:nvGrpSpPr>
          <p:cNvPr id="28" name="Group 24"/>
          <p:cNvGrpSpPr>
            <a:grpSpLocks/>
          </p:cNvGrpSpPr>
          <p:nvPr/>
        </p:nvGrpSpPr>
        <p:grpSpPr bwMode="auto">
          <a:xfrm>
            <a:off x="269875" y="3315603"/>
            <a:ext cx="5938838" cy="3479800"/>
            <a:chOff x="178" y="1576"/>
            <a:chExt cx="3741" cy="2192"/>
          </a:xfrm>
        </p:grpSpPr>
        <p:grpSp>
          <p:nvGrpSpPr>
            <p:cNvPr id="29" name="Group 25"/>
            <p:cNvGrpSpPr>
              <a:grpSpLocks/>
            </p:cNvGrpSpPr>
            <p:nvPr/>
          </p:nvGrpSpPr>
          <p:grpSpPr bwMode="auto">
            <a:xfrm>
              <a:off x="191" y="1964"/>
              <a:ext cx="3440" cy="1804"/>
              <a:chOff x="191" y="1964"/>
              <a:chExt cx="3440" cy="1804"/>
            </a:xfrm>
          </p:grpSpPr>
          <p:sp>
            <p:nvSpPr>
              <p:cNvPr id="35" name="Rectangle 26"/>
              <p:cNvSpPr>
                <a:spLocks noChangeArrowheads="1"/>
              </p:cNvSpPr>
              <p:nvPr/>
            </p:nvSpPr>
            <p:spPr bwMode="auto">
              <a:xfrm>
                <a:off x="191" y="1976"/>
                <a:ext cx="3440" cy="17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Rectangle 27"/>
              <p:cNvSpPr>
                <a:spLocks noChangeArrowheads="1"/>
              </p:cNvSpPr>
              <p:nvPr/>
            </p:nvSpPr>
            <p:spPr bwMode="auto">
              <a:xfrm>
                <a:off x="1888" y="2308"/>
                <a:ext cx="358" cy="131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28"/>
              <p:cNvSpPr>
                <a:spLocks noChangeArrowheads="1"/>
              </p:cNvSpPr>
              <p:nvPr/>
            </p:nvSpPr>
            <p:spPr bwMode="auto">
              <a:xfrm>
                <a:off x="2550" y="2308"/>
                <a:ext cx="358" cy="131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29"/>
              <p:cNvSpPr>
                <a:spLocks noChangeArrowheads="1"/>
              </p:cNvSpPr>
              <p:nvPr/>
            </p:nvSpPr>
            <p:spPr bwMode="auto">
              <a:xfrm>
                <a:off x="3197" y="2315"/>
                <a:ext cx="358" cy="131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Rectangle 30"/>
              <p:cNvSpPr>
                <a:spLocks noChangeArrowheads="1"/>
              </p:cNvSpPr>
              <p:nvPr/>
            </p:nvSpPr>
            <p:spPr bwMode="auto">
              <a:xfrm>
                <a:off x="1234" y="2315"/>
                <a:ext cx="357" cy="131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Rectangle 31"/>
              <p:cNvSpPr>
                <a:spLocks noChangeArrowheads="1"/>
              </p:cNvSpPr>
              <p:nvPr/>
            </p:nvSpPr>
            <p:spPr bwMode="auto">
              <a:xfrm>
                <a:off x="549" y="2315"/>
                <a:ext cx="358" cy="131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32"/>
              <p:cNvSpPr>
                <a:spLocks noChangeShapeType="1"/>
              </p:cNvSpPr>
              <p:nvPr/>
            </p:nvSpPr>
            <p:spPr bwMode="auto">
              <a:xfrm>
                <a:off x="275" y="2592"/>
                <a:ext cx="3310" cy="0"/>
              </a:xfrm>
              <a:prstGeom prst="line">
                <a:avLst/>
              </a:prstGeom>
              <a:noFill/>
              <a:ln w="38100">
                <a:solidFill>
                  <a:srgbClr val="00CC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33"/>
              <p:cNvSpPr>
                <a:spLocks noChangeShapeType="1"/>
              </p:cNvSpPr>
              <p:nvPr/>
            </p:nvSpPr>
            <p:spPr bwMode="auto">
              <a:xfrm>
                <a:off x="549" y="2315"/>
                <a:ext cx="0" cy="1311"/>
              </a:xfrm>
              <a:prstGeom prst="line">
                <a:avLst/>
              </a:prstGeom>
              <a:noFill/>
              <a:ln w="38100">
                <a:solidFill>
                  <a:srgbClr val="00CC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34"/>
              <p:cNvSpPr>
                <a:spLocks noChangeShapeType="1"/>
              </p:cNvSpPr>
              <p:nvPr/>
            </p:nvSpPr>
            <p:spPr bwMode="auto">
              <a:xfrm>
                <a:off x="1888" y="2256"/>
                <a:ext cx="0" cy="145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Text Box 35"/>
              <p:cNvSpPr txBox="1">
                <a:spLocks noChangeArrowheads="1"/>
              </p:cNvSpPr>
              <p:nvPr/>
            </p:nvSpPr>
            <p:spPr bwMode="auto">
              <a:xfrm>
                <a:off x="1392" y="1964"/>
                <a:ext cx="87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CC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AU" sz="2400">
                    <a:solidFill>
                      <a:srgbClr val="00CC66"/>
                    </a:solidFill>
                    <a:latin typeface="Verdana" charset="0"/>
                  </a:rPr>
                  <a:t>Position</a:t>
                </a:r>
              </a:p>
            </p:txBody>
          </p:sp>
          <p:sp>
            <p:nvSpPr>
              <p:cNvPr id="45" name="Text Box 36"/>
              <p:cNvSpPr txBox="1">
                <a:spLocks noChangeArrowheads="1"/>
              </p:cNvSpPr>
              <p:nvPr/>
            </p:nvSpPr>
            <p:spPr bwMode="auto">
              <a:xfrm>
                <a:off x="254" y="2335"/>
                <a:ext cx="3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CC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AU" sz="2400">
                    <a:solidFill>
                      <a:srgbClr val="00CC66"/>
                    </a:solidFill>
                    <a:latin typeface="Verdana" charset="0"/>
                  </a:rPr>
                  <a:t>%</a:t>
                </a:r>
              </a:p>
            </p:txBody>
          </p:sp>
        </p:grpSp>
        <p:grpSp>
          <p:nvGrpSpPr>
            <p:cNvPr id="30" name="Group 37"/>
            <p:cNvGrpSpPr>
              <a:grpSpLocks/>
            </p:cNvGrpSpPr>
            <p:nvPr/>
          </p:nvGrpSpPr>
          <p:grpSpPr bwMode="auto">
            <a:xfrm>
              <a:off x="178" y="1576"/>
              <a:ext cx="3741" cy="2143"/>
              <a:chOff x="178" y="1576"/>
              <a:chExt cx="3741" cy="2143"/>
            </a:xfrm>
          </p:grpSpPr>
          <p:graphicFrame>
            <p:nvGraphicFramePr>
              <p:cNvPr id="31" name="Object 38"/>
              <p:cNvGraphicFramePr>
                <a:graphicFrameLocks noChangeAspect="1"/>
              </p:cNvGraphicFramePr>
              <p:nvPr/>
            </p:nvGraphicFramePr>
            <p:xfrm>
              <a:off x="178" y="2362"/>
              <a:ext cx="3741" cy="13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6" name="Document" r:id="rId6" imgW="6242304" imgH="2182368" progId="Word.Document.8">
                      <p:embed/>
                    </p:oleObj>
                  </mc:Choice>
                  <mc:Fallback>
                    <p:oleObj name="Document" r:id="rId6" imgW="6242304" imgH="2182368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8" y="2362"/>
                            <a:ext cx="3741" cy="13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>
                <a:off x="240" y="1576"/>
                <a:ext cx="3376" cy="728"/>
                <a:chOff x="240" y="1576"/>
                <a:chExt cx="3376" cy="728"/>
              </a:xfrm>
            </p:grpSpPr>
            <p:sp>
              <p:nvSpPr>
                <p:cNvPr id="33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240" y="1576"/>
                  <a:ext cx="1152" cy="7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Line 41"/>
                <p:cNvSpPr>
                  <a:spLocks noChangeShapeType="1"/>
                </p:cNvSpPr>
                <p:nvPr/>
              </p:nvSpPr>
              <p:spPr bwMode="auto">
                <a:xfrm>
                  <a:off x="1592" y="1576"/>
                  <a:ext cx="2024" cy="68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091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 descr="intronSeq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3"/>
          <a:stretch/>
        </p:blipFill>
        <p:spPr bwMode="auto">
          <a:xfrm>
            <a:off x="2162387" y="863600"/>
            <a:ext cx="5914813" cy="492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4254500" y="60014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bix.ucsd.edu</a:t>
            </a:r>
            <a:r>
              <a:rPr lang="en-US" dirty="0"/>
              <a:t>/</a:t>
            </a:r>
            <a:r>
              <a:rPr lang="en-US" dirty="0" err="1"/>
              <a:t>bioalgorithms</a:t>
            </a:r>
            <a:r>
              <a:rPr lang="en-US" dirty="0"/>
              <a:t>/presentations/Ch06_GenePred_stat.ppt</a:t>
            </a:r>
          </a:p>
        </p:txBody>
      </p:sp>
    </p:spTree>
    <p:extLst>
      <p:ext uri="{BB962C8B-B14F-4D97-AF65-F5344CB8AC3E}">
        <p14:creationId xmlns:p14="http://schemas.microsoft.com/office/powerpoint/2010/main" val="226754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8700" y="546100"/>
            <a:ext cx="1581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GENESCAN</a:t>
            </a:r>
            <a:endParaRPr lang="en-US" b="1" dirty="0"/>
          </a:p>
        </p:txBody>
      </p:sp>
      <p:pic>
        <p:nvPicPr>
          <p:cNvPr id="5" name="Picture 4" descr="Screenshot 2014-10-06 23.59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765"/>
            <a:ext cx="9144000" cy="51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4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914400" y="1958975"/>
            <a:ext cx="7467600" cy="76200"/>
            <a:chOff x="576" y="1536"/>
            <a:chExt cx="4704" cy="48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736" y="1536"/>
              <a:ext cx="62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872" y="1536"/>
              <a:ext cx="864" cy="48"/>
            </a:xfrm>
            <a:prstGeom prst="rect">
              <a:avLst/>
            </a:prstGeom>
            <a:solidFill>
              <a:srgbClr val="00D66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440" y="1536"/>
              <a:ext cx="432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360" y="1536"/>
              <a:ext cx="672" cy="48"/>
            </a:xfrm>
            <a:prstGeom prst="rect">
              <a:avLst/>
            </a:prstGeom>
            <a:solidFill>
              <a:srgbClr val="00D66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032" y="1536"/>
              <a:ext cx="38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416" y="1536"/>
              <a:ext cx="864" cy="4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76" y="1536"/>
              <a:ext cx="864" cy="4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292350" y="1544638"/>
            <a:ext cx="769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1600" b="1">
                <a:solidFill>
                  <a:srgbClr val="003366"/>
                </a:solidFill>
              </a:rPr>
              <a:t>exon1</a:t>
            </a:r>
            <a:endParaRPr lang="en-GB" sz="1600" b="1">
              <a:solidFill>
                <a:srgbClr val="003366"/>
              </a:solidFill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425950" y="1524000"/>
            <a:ext cx="769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1600" b="1">
                <a:solidFill>
                  <a:srgbClr val="003366"/>
                </a:solidFill>
              </a:rPr>
              <a:t>exon2</a:t>
            </a:r>
            <a:endParaRPr lang="en-GB" sz="1600" b="1">
              <a:solidFill>
                <a:srgbClr val="003366"/>
              </a:solidFill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330950" y="1524000"/>
            <a:ext cx="7699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1600" b="1">
                <a:solidFill>
                  <a:srgbClr val="003366"/>
                </a:solidFill>
              </a:rPr>
              <a:t>exon3</a:t>
            </a:r>
            <a:endParaRPr lang="en-GB" sz="1600" b="1">
              <a:solidFill>
                <a:srgbClr val="003366"/>
              </a:solidFill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276600" y="1338263"/>
            <a:ext cx="873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1600" b="1">
                <a:solidFill>
                  <a:srgbClr val="003366"/>
                </a:solidFill>
              </a:rPr>
              <a:t>intron1</a:t>
            </a:r>
            <a:endParaRPr lang="en-GB" sz="1600" b="1">
              <a:solidFill>
                <a:srgbClr val="003366"/>
              </a:solidFill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5410200" y="1338263"/>
            <a:ext cx="873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1600" b="1">
                <a:solidFill>
                  <a:srgbClr val="003366"/>
                </a:solidFill>
              </a:rPr>
              <a:t>intron2</a:t>
            </a:r>
            <a:endParaRPr lang="en-GB" sz="1600" b="1">
              <a:solidFill>
                <a:srgbClr val="003366"/>
              </a:solidFill>
            </a:endParaRP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286000" y="2797175"/>
            <a:ext cx="4724400" cy="76200"/>
            <a:chOff x="1440" y="2064"/>
            <a:chExt cx="2976" cy="48"/>
          </a:xfrm>
        </p:grpSpPr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736" y="2064"/>
              <a:ext cx="62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872" y="2064"/>
              <a:ext cx="864" cy="48"/>
            </a:xfrm>
            <a:prstGeom prst="rect">
              <a:avLst/>
            </a:prstGeom>
            <a:solidFill>
              <a:srgbClr val="00D66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440" y="2064"/>
              <a:ext cx="432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360" y="2064"/>
              <a:ext cx="672" cy="48"/>
            </a:xfrm>
            <a:prstGeom prst="rect">
              <a:avLst/>
            </a:prstGeom>
            <a:solidFill>
              <a:srgbClr val="00D66B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032" y="2064"/>
              <a:ext cx="38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3429000" y="3711575"/>
            <a:ext cx="2286000" cy="76200"/>
            <a:chOff x="2304" y="2640"/>
            <a:chExt cx="1440" cy="48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36" y="2640"/>
              <a:ext cx="62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304" y="2640"/>
              <a:ext cx="432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360" y="2640"/>
              <a:ext cx="384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2400">
                <a:solidFill>
                  <a:srgbClr val="003366"/>
                </a:solidFill>
              </a:endParaRPr>
            </a:p>
          </p:txBody>
        </p:sp>
      </p:grpSp>
      <p:sp>
        <p:nvSpPr>
          <p:cNvPr id="27" name="Line 26"/>
          <p:cNvSpPr>
            <a:spLocks noChangeShapeType="1"/>
          </p:cNvSpPr>
          <p:nvPr/>
        </p:nvSpPr>
        <p:spPr bwMode="auto">
          <a:xfrm>
            <a:off x="4572000" y="21875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4572000" y="30257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5013325" y="2155825"/>
            <a:ext cx="1846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2400">
                <a:solidFill>
                  <a:srgbClr val="003366"/>
                </a:solidFill>
              </a:rPr>
              <a:t>transcription</a:t>
            </a:r>
            <a:endParaRPr lang="en-GB" sz="2400">
              <a:solidFill>
                <a:srgbClr val="003366"/>
              </a:solidFill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700088" y="2564110"/>
            <a:ext cx="1492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2400" dirty="0" smtClean="0">
                <a:solidFill>
                  <a:srgbClr val="003366"/>
                </a:solidFill>
              </a:rPr>
              <a:t>Pre-</a:t>
            </a:r>
            <a:r>
              <a:rPr lang="sv-SE" sz="2400" dirty="0" err="1" smtClean="0">
                <a:solidFill>
                  <a:srgbClr val="003366"/>
                </a:solidFill>
              </a:rPr>
              <a:t>mRNA</a:t>
            </a:r>
            <a:endParaRPr lang="en-GB" sz="2400" dirty="0">
              <a:solidFill>
                <a:srgbClr val="003366"/>
              </a:solidFill>
            </a:endParaRP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5318125" y="3070225"/>
            <a:ext cx="120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2400">
                <a:solidFill>
                  <a:srgbClr val="003366"/>
                </a:solidFill>
              </a:rPr>
              <a:t>splicing</a:t>
            </a:r>
            <a:endParaRPr lang="en-GB" sz="2400">
              <a:solidFill>
                <a:srgbClr val="003366"/>
              </a:solidFill>
            </a:endParaRP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1598846" y="3480742"/>
            <a:ext cx="9797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2400" dirty="0" err="1" smtClean="0">
                <a:solidFill>
                  <a:srgbClr val="003366"/>
                </a:solidFill>
              </a:rPr>
              <a:t>mRNA</a:t>
            </a:r>
            <a:endParaRPr lang="en-GB" sz="2400" dirty="0">
              <a:solidFill>
                <a:srgbClr val="003366"/>
              </a:solidFill>
            </a:endParaRPr>
          </a:p>
        </p:txBody>
      </p:sp>
      <p:sp>
        <p:nvSpPr>
          <p:cNvPr id="33" name="Text Box 29"/>
          <p:cNvSpPr txBox="1">
            <a:spLocks noChangeArrowheads="1"/>
          </p:cNvSpPr>
          <p:nvPr/>
        </p:nvSpPr>
        <p:spPr bwMode="auto">
          <a:xfrm>
            <a:off x="5637872" y="3556942"/>
            <a:ext cx="137189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sv-SE" sz="1600" dirty="0" smtClean="0">
                <a:solidFill>
                  <a:srgbClr val="003366"/>
                </a:solidFill>
              </a:rPr>
              <a:t>AAAAAAAAAA</a:t>
            </a:r>
            <a:endParaRPr lang="en-GB" sz="1600" dirty="0">
              <a:solidFill>
                <a:srgbClr val="003366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15228" y="3556942"/>
            <a:ext cx="69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Gppp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981200" y="4483100"/>
            <a:ext cx="557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mRNA</a:t>
            </a:r>
            <a:r>
              <a:rPr lang="en-US" dirty="0" err="1" smtClean="0"/>
              <a:t>를</a:t>
            </a:r>
            <a:r>
              <a:rPr lang="en-US" dirty="0" smtClean="0"/>
              <a:t> 시퀀싱하여 Exon</a:t>
            </a:r>
            <a:r>
              <a:rPr lang="en-US" dirty="0"/>
              <a:t> 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파악하는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것이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차라리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정확</a:t>
            </a:r>
            <a:r>
              <a:rPr lang="en-US" altLang="ko-KR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34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3 17.21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4" y="892665"/>
            <a:ext cx="8094133" cy="45610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65084" y="338667"/>
            <a:ext cx="144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유전자의 밀도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48267" y="5892800"/>
            <a:ext cx="6763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진핵생물의 경우 실제 단백질을 암호화하고 있는 영역은 극히 일부에 불과</a:t>
            </a:r>
            <a:endParaRPr lang="en-US" altLang="ko-KR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8267" y="6457666"/>
            <a:ext cx="608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진핵생물의 대개의 영역은 인트론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트랜스포존 등이 차지하고 있음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2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6698" y="165100"/>
            <a:ext cx="4893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latin typeface="Arial"/>
                <a:cs typeface="Arial"/>
              </a:rPr>
              <a:t>Transcriptiome</a:t>
            </a:r>
            <a:r>
              <a:rPr lang="en-US" sz="2800" b="1" dirty="0" smtClean="0">
                <a:latin typeface="Arial"/>
                <a:cs typeface="Arial"/>
              </a:rPr>
              <a:t> Sequencing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5" name="Picture 4" descr="Screenshot 2014-10-07 00.1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1" y="787400"/>
            <a:ext cx="3708400" cy="56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1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8900" y="241300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mRNA</a:t>
            </a:r>
            <a:r>
              <a:rPr lang="en-US" altLang="ko-KR" b="1" dirty="0" smtClean="0"/>
              <a:t>/Protein </a:t>
            </a:r>
            <a:r>
              <a:rPr lang="ko-KR" altLang="en-US" b="1" dirty="0" smtClean="0"/>
              <a:t>정보를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알고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있는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상황에서</a:t>
            </a:r>
            <a:r>
              <a:rPr lang="en-US" altLang="ko-KR" b="1" dirty="0" smtClean="0"/>
              <a:t> Exon-Intron </a:t>
            </a:r>
            <a:r>
              <a:rPr lang="ko-KR" altLang="en-US" b="1" dirty="0" smtClean="0"/>
              <a:t>구조를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알려면</a:t>
            </a:r>
            <a:r>
              <a:rPr lang="en-US" altLang="ko-KR" b="1" dirty="0" smtClean="0"/>
              <a:t>?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7500" y="964168"/>
            <a:ext cx="383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BLAST? 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용도에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적합한</a:t>
            </a:r>
            <a:r>
              <a:rPr lang="en-US" altLang="ko-KR" dirty="0" smtClean="0"/>
              <a:t> Tool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있음</a:t>
            </a:r>
            <a:endParaRPr lang="en-US" dirty="0"/>
          </a:p>
        </p:txBody>
      </p:sp>
      <p:pic>
        <p:nvPicPr>
          <p:cNvPr id="6" name="Picture 5" descr="Screenshot 2014-10-07 00.16.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744"/>
          <a:stretch/>
        </p:blipFill>
        <p:spPr>
          <a:xfrm>
            <a:off x="215900" y="1702832"/>
            <a:ext cx="8446168" cy="37327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500" y="1333500"/>
            <a:ext cx="55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genome.ucsc.edu</a:t>
            </a:r>
            <a:r>
              <a:rPr lang="en-US" dirty="0"/>
              <a:t>/</a:t>
            </a:r>
            <a:r>
              <a:rPr lang="en-US" dirty="0" err="1"/>
              <a:t>cgi</a:t>
            </a:r>
            <a:r>
              <a:rPr lang="en-US" dirty="0"/>
              <a:t>-bin/</a:t>
            </a:r>
            <a:r>
              <a:rPr lang="en-US" dirty="0" err="1"/>
              <a:t>hgBlat?command</a:t>
            </a:r>
            <a:r>
              <a:rPr lang="en-US" dirty="0"/>
              <a:t>=start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679" y="5380672"/>
            <a:ext cx="5829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BLAT on DNA is designed to quickly find sequences of 95% and greater similarity of length 25 bases or more. </a:t>
            </a:r>
            <a:endParaRPr lang="en-US" dirty="0" smtClean="0"/>
          </a:p>
          <a:p>
            <a:endParaRPr lang="en-US" dirty="0"/>
          </a:p>
          <a:p>
            <a:r>
              <a:rPr lang="en-US" altLang="ko-KR" dirty="0" smtClean="0"/>
              <a:t>25bp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되는</a:t>
            </a:r>
            <a:r>
              <a:rPr lang="en-US" altLang="ko-KR" dirty="0" smtClean="0"/>
              <a:t> </a:t>
            </a:r>
            <a:r>
              <a:rPr lang="en-US" dirty="0" smtClean="0"/>
              <a:t>95% </a:t>
            </a:r>
            <a:r>
              <a:rPr lang="ko-KR" altLang="en-US" dirty="0" smtClean="0"/>
              <a:t>이상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서열을</a:t>
            </a:r>
            <a:r>
              <a:rPr lang="en-US" altLang="ko-KR" dirty="0" smtClean="0"/>
              <a:t> BLAST</a:t>
            </a:r>
            <a:r>
              <a:rPr lang="ko-KR" altLang="en-US" dirty="0" smtClean="0"/>
              <a:t>보다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훨씬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</a:t>
            </a:r>
            <a:r>
              <a:rPr lang="en-US" altLang="ko-KR" dirty="0" smtClean="0"/>
              <a:t> </a:t>
            </a:r>
            <a:r>
              <a:rPr lang="ko-KR" altLang="en-US" dirty="0" smtClean="0"/>
              <a:t>빨리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서열검색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7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6600" y="5083939"/>
            <a:ext cx="64643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/>
                <a:cs typeface="Courier New"/>
              </a:rPr>
              <a:t>&gt;sp|Q9D0A3|ARPIN_MOUSE </a:t>
            </a:r>
            <a:r>
              <a:rPr lang="en-US" sz="1100" dirty="0" err="1">
                <a:latin typeface="Courier New"/>
                <a:cs typeface="Courier New"/>
              </a:rPr>
              <a:t>Arpin</a:t>
            </a:r>
            <a:r>
              <a:rPr lang="en-US" sz="1100" dirty="0">
                <a:latin typeface="Courier New"/>
                <a:cs typeface="Courier New"/>
              </a:rPr>
              <a:t> OS=</a:t>
            </a:r>
            <a:r>
              <a:rPr lang="en-US" sz="1100" dirty="0" err="1">
                <a:latin typeface="Courier New"/>
                <a:cs typeface="Courier New"/>
              </a:rPr>
              <a:t>Mus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err="1">
                <a:latin typeface="Courier New"/>
                <a:cs typeface="Courier New"/>
              </a:rPr>
              <a:t>musculus</a:t>
            </a:r>
            <a:r>
              <a:rPr lang="en-US" sz="1100" dirty="0">
                <a:latin typeface="Courier New"/>
                <a:cs typeface="Courier New"/>
              </a:rPr>
              <a:t> GN=</a:t>
            </a:r>
            <a:r>
              <a:rPr lang="en-US" sz="1100" dirty="0" err="1">
                <a:latin typeface="Courier New"/>
                <a:cs typeface="Courier New"/>
              </a:rPr>
              <a:t>Arpin</a:t>
            </a:r>
            <a:r>
              <a:rPr lang="en-US" sz="1100" dirty="0">
                <a:latin typeface="Courier New"/>
                <a:cs typeface="Courier New"/>
              </a:rPr>
              <a:t> PE=1 SV=1</a:t>
            </a:r>
          </a:p>
          <a:p>
            <a:r>
              <a:rPr lang="en-US" sz="1100" dirty="0" smtClean="0">
                <a:latin typeface="Courier New"/>
                <a:cs typeface="Courier New"/>
              </a:rPr>
              <a:t>MSRIYQDSALRNKAVQSARLPGTWDPATHQGGNGILLEGELVDVSRHSILDAHGRKERYYVLYIQPSCIHRRKFDPKGNEIEPNFSATRKVNTGFLMSSYKVEAKGDTDRLTLEALKSLVNKPQLLELTESLTPDQAVAFWMPESEMEVMELELGTGVRLKTRGDGPFIDSLAKLELGTV</a:t>
            </a:r>
            <a:endParaRPr lang="en-US" sz="1100" dirty="0">
              <a:latin typeface="Courier New"/>
              <a:cs typeface="Courier New"/>
            </a:endParaRPr>
          </a:p>
          <a:p>
            <a:r>
              <a:rPr lang="en-US" sz="1100" dirty="0">
                <a:latin typeface="Courier New"/>
                <a:cs typeface="Courier New"/>
              </a:rPr>
              <a:t>TKCNFAGDGKTGASWTDNIMAQKSSERNTAEIREQGDGAEDEEWDD</a:t>
            </a:r>
            <a:endParaRPr lang="en-US" sz="11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6600" y="60264"/>
            <a:ext cx="7670800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100" dirty="0">
                <a:latin typeface="Courier New"/>
                <a:cs typeface="Courier New"/>
              </a:rPr>
              <a:t>&gt;gi|146141195|ref|NM_027420.4| Mus musculus RIKEN cDNA 2610034B18 gene (2610034B18Rik), mRNA</a:t>
            </a:r>
          </a:p>
          <a:p>
            <a:r>
              <a:rPr lang="ro-RO" sz="1100" dirty="0" smtClean="0">
                <a:latin typeface="Courier New"/>
                <a:cs typeface="Courier New"/>
              </a:rPr>
              <a:t>AGGGCCTCGGCGTGGGGAAAATGAGCCGCATCTACCAGGATAGCGCCCTCCGCAACAAGGCCGTGCAGAGCGCGCGCCTGCCGGGAACCTGGGACCCTGCCACCCACCAAGGGGGAAATGGCATCTTGCTGGAGGGGGAGCTCGTGGATGTATCTCGGCACAGCATCTTGGATGCCCATGGCAGGAAGGAGCGCTACTATGTGCTGTATATCCAGCCCAGCTGTATCCACAGGCGTAAGTTTGACCCCAAGGGAAATGAAATTGAGCCCAACTTCAGTGCCACCAGGAAGGTGAACACAGGCTTCCTCATGTCATCTTACAAGGTGGAGGCCAAGGGCGACACAGACCGG</a:t>
            </a:r>
            <a:endParaRPr lang="ro-RO" sz="1100" dirty="0">
              <a:latin typeface="Courier New"/>
              <a:cs typeface="Courier New"/>
            </a:endParaRPr>
          </a:p>
          <a:p>
            <a:r>
              <a:rPr lang="ro-RO" sz="1100" dirty="0" smtClean="0">
                <a:latin typeface="Courier New"/>
                <a:cs typeface="Courier New"/>
              </a:rPr>
              <a:t>CTCACCCTGGAGGCGCTGAAGAGCCTGGTAAACAAGCCCCAGCTGCTGGAATTGACAGAGAGCCTCACCCCAGACCAGGCGGTGGCATTCTGGATGCCTGAGTCAGAGATGGAGGTCATGGAACTCGAACTGGGGACTGGAGTGCGATTAAAAACTCGGGGTGATGGTCCCTTCATAGATTCCTTAGCCAAACTGGAGCTGGGGACAGTGACCAAGTGTAATTTTGCTGGTGATGGAAAGACGGGAGCTTCCTGGACAGACAATATCATGGCCCAGAAGTCTTCAGAGAGGAACACAGCAGAGATCCGAGAGCAAGGAGACGGGGCAGAGGACGAGGAATGGGATGACTGAGGTGCCTCCTCAACTAGACCAGCATCTGGGATGGTGTCGCTGAGAAGTGGCCACACCAACTTCTGCCTTGGAGAGATCAGGCTGTCAAGCAGAATATCATTGAACACCCTCTGATGAAATCAAACCCAAGACCTCAGTACTCACCAAGGGTCTCCAGGCTATGGCTTTTGTATGTCTGTGGCCCTCATTGGATGCAAGGCTAGCTTTCCTAGATCTATCTCCAGTATTCCTTTCCCTAGGTAGCAGGCATGGACTAGATGAGTCCTCCAAGGTACACAATTGACAAAGGCTCCTTGTCTGAGTCCAGAGGGACTCAGGGGGTAAGAGCGCCGGCTCTTTCCAATCCTGCAGTTTTCTCCTTTTTTTGCTTTCTACCCTGTGCCAGCTTCTTTTTGTGCCTCTGTTCTCCTGTCCCAGTCTTCCTCTGTCTGTTCTTCCCTGTCCCACACCCAAGATACCACTTCATTATTTCTATTCAGCTCTGTGCCTCTGTGGGCTTTCCTGCCTTAGATCTCTGTCTTAGGGCTCTTACTGCTCCAATGAAACCCGACGACCCAAAGCAACTTGGGGAGGGAAGGGTTTATTTCACTCACAGATCCGTAGAACAGTTCATCACCAGTAAAGCAGTGAGAGCAGGAGCTCAAGCAGGGCAGGAACCTGGAGGCAGGAGCAGAGAGCGTGGTGTGCTGCAAACTGGCTCGCTCTGTTTGCTTTCTTCTAGAACCCAGGACCACCAGCCCAGTAATGGCATTACCTAGAATGGGCTGGGCCGGGGTACTCTAGCTTCTGTCAGGTTGACATAAAGCTAGTTATCACACACCTATCTGGCTGCTGTCCTAAAGATGCCATTTTTGGGAAGGCCTTCAGCCTTCCCAGCTGTGTCTAGCCGGTCCACAAGTCTTGACTCATTCCACTGGGCCAACTTTTTATATTTTTAAAATATTTTCTTTTTAATAAATAGTGCTGGTACTTAAACCTAGTGCTCCATGCTTGCTAGGTGAGTGATCCACCACTGTCTACACCAACAAGTCCCAGACCGTATTTTTTGGTATGACTCTTTTTGTTGTTTTGTACTTGGAGAACTTCTTAGGAGTGAGTACTCTTCGGGAAAGAATTCCTCCACACGACTGGGTTCTTGTCTCGTGTTTATGGTCTTCTAGCTGAGTCACAATCCTAGACGAGAACCCCAGTCTTAGTGTGCCCCTGCTCAGCCCTGTGACAAGATCTGGAACGGAAGTCTACACGTCTTGAGTGTGACCATGGCAGGTGTACGCATCCTGCCTGATCCTGGGAAAAAGGGTGAGGGAGGACAGGGATTACTGATCCGACTTCATGGTTCAAACTCAATGACAGATGCTTTCTGTCACCAGTACTGACAATACTGAGTTCTTCCTGATGCTAGTGCTTAAGTTAAGTACTTGGAGTAGTCTGTCACAACAACCCTATGATGTACATAGGATAAATATCCCCATTTTTGATACAT</a:t>
            </a:r>
            <a:endParaRPr lang="ro-RO" sz="11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269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00.2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42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00.26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8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7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00.26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6727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00.27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0"/>
            <a:ext cx="47183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900" y="342900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3225800"/>
            <a:ext cx="76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00.2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03300"/>
            <a:ext cx="70104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04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00.28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244600"/>
            <a:ext cx="8953500" cy="436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406400"/>
            <a:ext cx="439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단백질 서열로 지놈 내의 DNA </a:t>
            </a:r>
            <a:r>
              <a:rPr lang="ko-KR" altLang="en-US" b="1" dirty="0" smtClean="0"/>
              <a:t>서열을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직접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검색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275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00.2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08000"/>
            <a:ext cx="8001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3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5084" y="338667"/>
            <a:ext cx="1282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복사본</a:t>
            </a:r>
            <a:r>
              <a:rPr lang="en-US" altLang="ko-KR" sz="2800" b="1" dirty="0" smtClean="0"/>
              <a:t>?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75733" y="2537540"/>
            <a:ext cx="74174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대개의 고등생물은 </a:t>
            </a:r>
            <a:r>
              <a:rPr lang="ko-KR" altLang="ko-KR" b="1" dirty="0" smtClean="0"/>
              <a:t>2</a:t>
            </a:r>
            <a:r>
              <a:rPr lang="ko-KR" altLang="en-US" b="1" dirty="0" smtClean="0"/>
              <a:t>카피 이상의 동일한 염색체 </a:t>
            </a:r>
            <a:r>
              <a:rPr lang="en-US" altLang="ko-KR" dirty="0" smtClean="0"/>
              <a:t>(=</a:t>
            </a:r>
            <a:r>
              <a:rPr lang="ko-KR" altLang="en-US" dirty="0" smtClean="0"/>
              <a:t>상동염색체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 를 가지고 있음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	* Diploid (</a:t>
            </a:r>
            <a:r>
              <a:rPr lang="ko-KR" altLang="en-US" dirty="0" smtClean="0"/>
              <a:t>엄마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아빠 </a:t>
            </a:r>
            <a:r>
              <a:rPr lang="en-US" altLang="ko-KR" dirty="0" smtClean="0"/>
              <a:t>1)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식물의 경우에는 다배체 </a:t>
            </a:r>
            <a:r>
              <a:rPr lang="en-US" altLang="ko-KR" dirty="0" smtClean="0"/>
              <a:t>(Polyploidy) </a:t>
            </a:r>
            <a:r>
              <a:rPr lang="ko-KR" altLang="en-US" dirty="0" smtClean="0"/>
              <a:t>의 유전체를 가지고 있는 경우가 많음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박테리아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일부 곰팡이류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haploid 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0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00.30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68300"/>
            <a:ext cx="80391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8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0" y="1701800"/>
            <a:ext cx="212389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DEMO</a:t>
            </a:r>
          </a:p>
          <a:p>
            <a:endParaRPr lang="en-US" sz="3200" dirty="0">
              <a:latin typeface="Arial"/>
              <a:cs typeface="Arial"/>
            </a:endParaRPr>
          </a:p>
          <a:p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err="1" smtClean="0">
                <a:latin typeface="Arial"/>
                <a:cs typeface="Arial"/>
              </a:rPr>
              <a:t>GeneScan</a:t>
            </a:r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smtClean="0">
                <a:latin typeface="Arial"/>
                <a:cs typeface="Arial"/>
              </a:rPr>
              <a:t>BLAT</a:t>
            </a:r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821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5000" y="368300"/>
            <a:ext cx="3159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Arial"/>
                <a:cs typeface="Arial"/>
              </a:rPr>
              <a:t>Genome Browser</a:t>
            </a:r>
            <a:endParaRPr lang="en-US" sz="2800" b="1" dirty="0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04900" y="2425700"/>
            <a:ext cx="6861889" cy="3214132"/>
            <a:chOff x="1104900" y="2425700"/>
            <a:chExt cx="6861889" cy="3214132"/>
          </a:xfrm>
        </p:grpSpPr>
        <p:pic>
          <p:nvPicPr>
            <p:cNvPr id="5" name="Picture 4" descr="Screenshot 2014-10-07 09.45.25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8" t="5729" r="5670" b="5729"/>
            <a:stretch/>
          </p:blipFill>
          <p:spPr>
            <a:xfrm>
              <a:off x="1104900" y="2425700"/>
              <a:ext cx="2235200" cy="2159000"/>
            </a:xfrm>
            <a:prstGeom prst="rect">
              <a:avLst/>
            </a:prstGeom>
          </p:spPr>
        </p:pic>
        <p:pic>
          <p:nvPicPr>
            <p:cNvPr id="6" name="Picture 5" descr="Screenshot 2014-10-07 09.46.3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889" y="2425700"/>
              <a:ext cx="3263900" cy="246062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841500" y="5270500"/>
              <a:ext cx="4786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웹 브라우저가 인터넷을 브라우징하는데 필요하듯이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0" y="1351537"/>
            <a:ext cx="9144000" cy="5380495"/>
            <a:chOff x="0" y="1351537"/>
            <a:chExt cx="9144000" cy="5380495"/>
          </a:xfrm>
        </p:grpSpPr>
        <p:pic>
          <p:nvPicPr>
            <p:cNvPr id="9" name="Picture 8" descr="Screenshot 2014-10-07 09.48.2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0" y="3369454"/>
              <a:ext cx="6934200" cy="2430492"/>
            </a:xfrm>
            <a:prstGeom prst="rect">
              <a:avLst/>
            </a:prstGeom>
          </p:spPr>
        </p:pic>
        <p:pic>
          <p:nvPicPr>
            <p:cNvPr id="10" name="Picture 9" descr="Screenshot 2014-10-07 09.49.0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51537"/>
              <a:ext cx="9144000" cy="19163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806128" y="5993368"/>
              <a:ext cx="6160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지놈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시퀀스의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내용을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브라우징하는데는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지놈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브라우저가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필요하다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94592" y="6362700"/>
              <a:ext cx="4416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genome.ucsc.edu</a:t>
              </a:r>
              <a:r>
                <a:rPr lang="en-US" dirty="0"/>
                <a:t>/</a:t>
              </a:r>
              <a:r>
                <a:rPr lang="en-US" dirty="0" err="1"/>
                <a:t>cgi</a:t>
              </a:r>
              <a:r>
                <a:rPr lang="en-US" dirty="0"/>
                <a:t>-bin/</a:t>
              </a:r>
              <a:r>
                <a:rPr lang="en-US" dirty="0" err="1"/>
                <a:t>hgGateway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13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1500" y="800100"/>
            <a:ext cx="5731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Arial"/>
                <a:cs typeface="Arial"/>
              </a:rPr>
              <a:t>Genome Browser</a:t>
            </a:r>
            <a:r>
              <a:rPr lang="ko-KR" altLang="en-US" sz="2800" b="1" dirty="0" smtClean="0">
                <a:latin typeface="Arial"/>
                <a:cs typeface="Arial"/>
              </a:rPr>
              <a:t>에서</a:t>
            </a:r>
            <a:r>
              <a:rPr lang="en-US" altLang="ko-KR" sz="2800" b="1" dirty="0" smtClean="0">
                <a:latin typeface="Arial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cs typeface="Arial"/>
              </a:rPr>
              <a:t>볼</a:t>
            </a:r>
            <a:r>
              <a:rPr lang="en-US" altLang="ko-KR" sz="2800" b="1" dirty="0" smtClean="0">
                <a:latin typeface="Arial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cs typeface="Arial"/>
              </a:rPr>
              <a:t>수</a:t>
            </a:r>
            <a:r>
              <a:rPr lang="en-US" altLang="ko-KR" sz="2800" b="1" dirty="0" smtClean="0">
                <a:latin typeface="Arial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cs typeface="Arial"/>
              </a:rPr>
              <a:t>있는</a:t>
            </a:r>
            <a:r>
              <a:rPr lang="en-US" altLang="ko-KR" sz="2800" b="1" dirty="0" smtClean="0">
                <a:latin typeface="Arial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cs typeface="Arial"/>
              </a:rPr>
              <a:t>것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1994932"/>
            <a:ext cx="12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Sequence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6" name="Picture 5" descr="Screenshot 2014-10-07 09.51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4832"/>
            <a:ext cx="9144000" cy="255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2947432"/>
            <a:ext cx="409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Exon-Intron Structure (Gene Model)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8" name="Picture 7" descr="Screenshot 2014-10-07 09.53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32200"/>
            <a:ext cx="9144000" cy="238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" y="4509532"/>
            <a:ext cx="611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Gene Organization (</a:t>
            </a:r>
            <a:r>
              <a:rPr lang="en-US" b="1" dirty="0" smtClean="0">
                <a:latin typeface="Arial"/>
                <a:cs typeface="Arial"/>
              </a:rPr>
              <a:t>관심 유전자 옆에는 어떤 유전자가 있나?)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0" name="Picture 9" descr="Screenshot 2014-10-07 09.54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4129"/>
            <a:ext cx="9144000" cy="3779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5562600"/>
            <a:ext cx="115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Isoforms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2" name="Picture 11" descr="Screenshot 2014-10-07 09.56.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931932"/>
            <a:ext cx="4927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4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2700" y="711200"/>
            <a:ext cx="626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Arial"/>
                <a:cs typeface="Arial"/>
              </a:rPr>
              <a:t>Genome Browser</a:t>
            </a:r>
            <a:r>
              <a:rPr lang="ko-KR" altLang="en-US" sz="2800" b="1" dirty="0" smtClean="0">
                <a:latin typeface="Arial"/>
                <a:cs typeface="Arial"/>
              </a:rPr>
              <a:t>에서</a:t>
            </a:r>
            <a:r>
              <a:rPr lang="en-US" altLang="ko-KR" sz="2800" b="1" dirty="0" smtClean="0">
                <a:latin typeface="Arial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cs typeface="Arial"/>
              </a:rPr>
              <a:t>볼</a:t>
            </a:r>
            <a:r>
              <a:rPr lang="en-US" altLang="ko-KR" sz="2800" b="1" dirty="0" smtClean="0">
                <a:latin typeface="Arial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cs typeface="Arial"/>
              </a:rPr>
              <a:t>수</a:t>
            </a:r>
            <a:r>
              <a:rPr lang="en-US" altLang="ko-KR" sz="2800" b="1" dirty="0" smtClean="0">
                <a:latin typeface="Arial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cs typeface="Arial"/>
              </a:rPr>
              <a:t>있는</a:t>
            </a:r>
            <a:r>
              <a:rPr lang="en-US" altLang="ko-KR" sz="2800" b="1" dirty="0" smtClean="0">
                <a:latin typeface="Arial"/>
                <a:cs typeface="Arial"/>
              </a:rPr>
              <a:t> </a:t>
            </a:r>
            <a:r>
              <a:rPr lang="ko-KR" altLang="en-US" sz="2800" b="1" dirty="0" smtClean="0">
                <a:latin typeface="Arial"/>
                <a:cs typeface="Arial"/>
              </a:rPr>
              <a:t>것</a:t>
            </a:r>
            <a:r>
              <a:rPr lang="en-US" altLang="ko-KR" sz="2800" b="1" dirty="0" smtClean="0">
                <a:latin typeface="Arial"/>
                <a:cs typeface="Arial"/>
              </a:rPr>
              <a:t> (2)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300" y="1460500"/>
            <a:ext cx="455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SNP (Single Nucleotide Polymorphism)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6" name="Picture 5" descr="Screenshot 2014-10-07 09.5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2355243"/>
            <a:ext cx="1854200" cy="1835950"/>
          </a:xfrm>
          <a:prstGeom prst="rect">
            <a:avLst/>
          </a:prstGeom>
        </p:spPr>
      </p:pic>
      <p:pic>
        <p:nvPicPr>
          <p:cNvPr id="7" name="Picture 6" descr="Screenshot 2014-10-07 09.57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800"/>
            <a:ext cx="9144000" cy="399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1300" y="3224768"/>
            <a:ext cx="319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Evolutionary Conservation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9" name="Picture 8" descr="Screenshot 2014-10-07 10.03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5" y="3695094"/>
            <a:ext cx="6273800" cy="2286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3185" y="6310868"/>
            <a:ext cx="15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Many More..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250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10.04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9521"/>
            <a:ext cx="9144000" cy="17117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498334"/>
            <a:ext cx="8413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genome.ucsc.edu</a:t>
            </a:r>
            <a:r>
              <a:rPr lang="en-US" sz="1600" dirty="0"/>
              <a:t>/</a:t>
            </a:r>
            <a:r>
              <a:rPr lang="en-US" sz="1600" dirty="0" err="1"/>
              <a:t>cgi</a:t>
            </a:r>
            <a:r>
              <a:rPr lang="en-US" sz="1600" dirty="0"/>
              <a:t>-bin/</a:t>
            </a:r>
            <a:r>
              <a:rPr lang="en-US" sz="1600" dirty="0" err="1"/>
              <a:t>hgGateway?hgsid</a:t>
            </a:r>
            <a:r>
              <a:rPr lang="en-US" sz="1600" dirty="0"/>
              <a:t>=391202295_JGaFYJcfhzhda8tpxiu05mQAqVqK</a:t>
            </a:r>
          </a:p>
        </p:txBody>
      </p:sp>
      <p:pic>
        <p:nvPicPr>
          <p:cNvPr id="6" name="Picture 5" descr="Screenshot 2014-10-07 10.05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0"/>
            <a:ext cx="1173892" cy="6858000"/>
          </a:xfrm>
          <a:prstGeom prst="rect">
            <a:avLst/>
          </a:prstGeom>
        </p:spPr>
      </p:pic>
      <p:pic>
        <p:nvPicPr>
          <p:cNvPr id="7" name="Picture 6" descr="Screenshot 2014-10-07 10.06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616200"/>
            <a:ext cx="1498600" cy="1625600"/>
          </a:xfrm>
          <a:prstGeom prst="rect">
            <a:avLst/>
          </a:prstGeom>
        </p:spPr>
      </p:pic>
      <p:pic>
        <p:nvPicPr>
          <p:cNvPr id="8" name="Picture 7" descr="Screenshot 2014-10-07 10.07.1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616200"/>
            <a:ext cx="4254500" cy="18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2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10.07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18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10.08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9144000" cy="356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3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10-07 10.0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05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7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7540" y="2159000"/>
            <a:ext cx="2814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UCSC Genome Browser</a:t>
            </a:r>
          </a:p>
          <a:p>
            <a:endParaRPr lang="en-US" b="1" dirty="0">
              <a:latin typeface="Arial"/>
              <a:cs typeface="Arial"/>
            </a:endParaRPr>
          </a:p>
          <a:p>
            <a:pPr algn="ctr"/>
            <a:endParaRPr lang="en-US" b="1" dirty="0" smtClean="0">
              <a:latin typeface="Arial"/>
              <a:cs typeface="Arial"/>
            </a:endParaRPr>
          </a:p>
          <a:p>
            <a:pPr algn="ctr"/>
            <a:r>
              <a:rPr lang="en-US" b="1" dirty="0" smtClean="0">
                <a:latin typeface="Arial"/>
                <a:cs typeface="Arial"/>
              </a:rPr>
              <a:t>Demo</a:t>
            </a:r>
            <a:endParaRPr lang="en-US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966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46128" y="595867"/>
            <a:ext cx="575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Arial"/>
                <a:cs typeface="Arial"/>
              </a:rPr>
              <a:t>시퀀싱할 수 있는 길이와 지놈 사이즈와의 차이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195" y="3215274"/>
            <a:ext cx="2468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Sanger Sequencing : 1kb</a:t>
            </a:r>
          </a:p>
          <a:p>
            <a:endParaRPr lang="en-US" dirty="0" smtClean="0"/>
          </a:p>
        </p:txBody>
      </p:sp>
      <p:pic>
        <p:nvPicPr>
          <p:cNvPr id="9" name="Picture 8" descr="Screenshot 2014-10-03 17.21.0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64332" r="1674" b="5595"/>
          <a:stretch/>
        </p:blipFill>
        <p:spPr>
          <a:xfrm>
            <a:off x="-2050" y="1422399"/>
            <a:ext cx="9146050" cy="16035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4667" y="6157228"/>
            <a:ext cx="6635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한번에 시퀀싱할 수 있는 </a:t>
            </a:r>
            <a:r>
              <a:rPr lang="en-US" altLang="ko-KR" dirty="0" smtClean="0"/>
              <a:t>DNA</a:t>
            </a:r>
            <a:r>
              <a:rPr lang="ko-KR" altLang="en-US" dirty="0" smtClean="0"/>
              <a:t>의 길이는 지놈의 길이에 비해서 매우 짧다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어떻게 매우 짦은 시퀀스를 가지고 큰 지놈의 시퀀스를 결정할 것인가</a:t>
            </a:r>
            <a:r>
              <a:rPr lang="en-US" altLang="ko-KR" dirty="0" smtClean="0"/>
              <a:t>?</a:t>
            </a:r>
            <a:endParaRPr lang="en-US" dirty="0"/>
          </a:p>
        </p:txBody>
      </p:sp>
      <p:pic>
        <p:nvPicPr>
          <p:cNvPr id="4" name="Picture 3" descr="Screenshot 2014-10-06 11.13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5" y="3645302"/>
            <a:ext cx="3734426" cy="24596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6317" y="3208408"/>
            <a:ext cx="3744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Next Generation Sequencing : </a:t>
            </a:r>
            <a:r>
              <a:rPr lang="en-US" dirty="0" smtClean="0"/>
              <a:t>~300bp</a:t>
            </a:r>
            <a:endParaRPr lang="en-US" dirty="0"/>
          </a:p>
        </p:txBody>
      </p:sp>
      <p:pic>
        <p:nvPicPr>
          <p:cNvPr id="6" name="Picture 5" descr="Screenshot 2014-10-06 11.39.2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2"/>
          <a:stretch/>
        </p:blipFill>
        <p:spPr>
          <a:xfrm>
            <a:off x="4673600" y="3577740"/>
            <a:ext cx="3564466" cy="27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1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52528" y="595867"/>
            <a:ext cx="476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Arial"/>
                <a:cs typeface="Arial"/>
              </a:rPr>
              <a:t>샷건</a:t>
            </a:r>
            <a:r>
              <a:rPr lang="en-US" altLang="ko-KR" sz="2400" b="1" dirty="0" smtClean="0">
                <a:latin typeface="Arial"/>
                <a:cs typeface="Arial"/>
              </a:rPr>
              <a:t> </a:t>
            </a:r>
            <a:r>
              <a:rPr lang="ko-KR" altLang="en-US" sz="2400" b="1" dirty="0" smtClean="0">
                <a:latin typeface="Arial"/>
                <a:cs typeface="Arial"/>
              </a:rPr>
              <a:t>시퀀싱 </a:t>
            </a:r>
            <a:r>
              <a:rPr lang="en-US" altLang="ko-KR" sz="2400" b="1" dirty="0" smtClean="0">
                <a:latin typeface="Arial"/>
                <a:cs typeface="Arial"/>
              </a:rPr>
              <a:t>Shotgun Sequencing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267" y="1557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0933" y="1239335"/>
            <a:ext cx="6546030" cy="4433332"/>
            <a:chOff x="270933" y="1239335"/>
            <a:chExt cx="3602567" cy="2848467"/>
          </a:xfrm>
        </p:grpSpPr>
        <p:sp>
          <p:nvSpPr>
            <p:cNvPr id="3" name="TextBox 2"/>
            <p:cNvSpPr txBox="1"/>
            <p:nvPr/>
          </p:nvSpPr>
          <p:spPr>
            <a:xfrm>
              <a:off x="270933" y="1239335"/>
              <a:ext cx="1120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Shotgun</a:t>
              </a:r>
              <a:endParaRPr lang="en-US" b="1" dirty="0">
                <a:latin typeface="Arial"/>
                <a:cs typeface="Arial"/>
              </a:endParaRPr>
            </a:p>
          </p:txBody>
        </p:sp>
        <p:pic>
          <p:nvPicPr>
            <p:cNvPr id="5" name="Picture 4" descr="Screenshot 2014-10-06 11.41.5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00" y="1752600"/>
              <a:ext cx="3505200" cy="2335202"/>
            </a:xfrm>
            <a:prstGeom prst="rect">
              <a:avLst/>
            </a:prstGeom>
          </p:spPr>
        </p:pic>
      </p:grpSp>
      <p:pic>
        <p:nvPicPr>
          <p:cNvPr id="6" name="Picture 5" descr="Screenshot 2014-10-06 11.47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998"/>
            <a:ext cx="9144000" cy="280752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52400" y="1373201"/>
            <a:ext cx="4700600" cy="1184765"/>
            <a:chOff x="-52400" y="1373201"/>
            <a:chExt cx="4700600" cy="1184765"/>
          </a:xfrm>
        </p:grpSpPr>
        <p:sp>
          <p:nvSpPr>
            <p:cNvPr id="8" name="TextBox 7"/>
            <p:cNvSpPr txBox="1"/>
            <p:nvPr/>
          </p:nvSpPr>
          <p:spPr>
            <a:xfrm>
              <a:off x="-52400" y="1373201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Long Genomic DNA</a:t>
              </a:r>
              <a:endParaRPr lang="en-US" b="1" dirty="0">
                <a:latin typeface="Arial"/>
                <a:cs typeface="Arial"/>
              </a:endParaRPr>
            </a:p>
          </p:txBody>
        </p:sp>
        <p:pic>
          <p:nvPicPr>
            <p:cNvPr id="9" name="Picture 8" descr="Screenshot 2014-10-06 11.50.3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21366"/>
              <a:ext cx="4648200" cy="7366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0" y="2794000"/>
            <a:ext cx="7277916" cy="1562100"/>
            <a:chOff x="0" y="2794000"/>
            <a:chExt cx="7277916" cy="1562100"/>
          </a:xfrm>
        </p:grpSpPr>
        <p:pic>
          <p:nvPicPr>
            <p:cNvPr id="12" name="Picture 11" descr="Screenshot 2014-10-06 11.52.3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94000"/>
              <a:ext cx="5118100" cy="15621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118100" y="2827866"/>
              <a:ext cx="2159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Random Shearing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pic>
        <p:nvPicPr>
          <p:cNvPr id="15" name="Picture 14" descr="Screenshot 2014-10-06 11.54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356100"/>
            <a:ext cx="5003800" cy="1625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33767" y="446413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Sequence Assembly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7" name="Picture 16" descr="Screenshot 2014-10-06 12.05.3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6125634"/>
            <a:ext cx="4940300" cy="431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33767" y="6176434"/>
            <a:ext cx="3649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Generation of Consensus Sequences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8199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81228" y="594834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latin typeface="Arial"/>
                <a:cs typeface="Arial"/>
              </a:defRPr>
            </a:lvl1pPr>
          </a:lstStyle>
          <a:p>
            <a:r>
              <a:rPr lang="en-US" altLang="ko-KR" dirty="0"/>
              <a:t>Sequence Assembly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0267" y="1557867"/>
            <a:ext cx="775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Sequencer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유래된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짧은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시퀀스의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공통서열을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찾아서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서열정렬을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30971" y="4539510"/>
            <a:ext cx="600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ACGCGATTCAGGTTACCACGCGTAGCGCATTACACAGATTAG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1067" y="2396596"/>
            <a:ext cx="29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ACGCGATTCAGGTTACCACG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9601" y="2735966"/>
            <a:ext cx="350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 </a:t>
            </a:r>
            <a:r>
              <a:rPr lang="en-US" b="1" dirty="0" smtClean="0">
                <a:latin typeface="Courier New"/>
                <a:cs typeface="Courier New"/>
              </a:rPr>
              <a:t>GCGATTCAGGTTACCACGCGTAG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1467" y="3075336"/>
            <a:ext cx="37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 TTCAGGTTACCACGCGTAGCGCATT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32266" y="4093448"/>
            <a:ext cx="295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TAGCGCATTACACAGATTAG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93135" y="3414706"/>
            <a:ext cx="350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TTACCACGCGTAGCGCATTACACA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210515" y="3754076"/>
            <a:ext cx="309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CGCGTAGCGCATTACACAGAT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81228" y="4938197"/>
            <a:ext cx="366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Consensus Sequences (</a:t>
            </a:r>
            <a:r>
              <a:rPr lang="en-US" b="1" dirty="0" err="1" smtClean="0">
                <a:latin typeface="Arial"/>
                <a:cs typeface="Arial"/>
              </a:rPr>
              <a:t>Contig</a:t>
            </a:r>
            <a:r>
              <a:rPr lang="en-US" b="1" dirty="0" smtClean="0">
                <a:latin typeface="Arial"/>
                <a:cs typeface="Arial"/>
              </a:rPr>
              <a:t>)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0267" y="5781663"/>
            <a:ext cx="7514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Arial"/>
                <a:cs typeface="Arial"/>
              </a:rPr>
              <a:t>Contig</a:t>
            </a:r>
            <a:r>
              <a:rPr lang="en-US" sz="2000" b="1" dirty="0" smtClean="0">
                <a:latin typeface="Arial"/>
                <a:cs typeface="Arial"/>
              </a:rPr>
              <a:t> : a sets of overlapping DNA segments representing a </a:t>
            </a:r>
          </a:p>
          <a:p>
            <a:r>
              <a:rPr lang="en-US" sz="2000" b="1" dirty="0" smtClean="0">
                <a:latin typeface="Arial"/>
                <a:cs typeface="Arial"/>
              </a:rPr>
              <a:t>consensus region of DNA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822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4" grpId="0"/>
      <p:bldP spid="5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33661</TotalTime>
  <Words>1833</Words>
  <Application>Microsoft Macintosh PowerPoint</Application>
  <PresentationFormat>On-screen Show (4:3)</PresentationFormat>
  <Paragraphs>555</Paragraphs>
  <Slides>69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Office Theme</vt:lpstr>
      <vt:lpstr>Picture</vt:lpstr>
      <vt:lpstr>Bitmap Image</vt:lpstr>
      <vt:lpstr>Microsoft Word Document</vt:lpstr>
      <vt:lpstr>생물정보학 Bioinformatics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Experimental data</vt:lpstr>
      <vt:lpstr>요약하면..</vt:lpstr>
      <vt:lpstr>Gap이 생기는 이유 (2)</vt:lpstr>
      <vt:lpstr>PowerPoint Presentation</vt:lpstr>
      <vt:lpstr>Gap이 생기는 이유 (3)</vt:lpstr>
      <vt:lpstr>Draft Assembly 지놈 초안</vt:lpstr>
      <vt:lpstr>Genome Assembly 의 데이터를 나타내는 파라메터</vt:lpstr>
      <vt:lpstr>N50 Contig (Scaffold) Length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Aminal Cell Culture</dc:title>
  <dc:creator>Suk Namgoong</dc:creator>
  <cp:lastModifiedBy>Suk Namgoong</cp:lastModifiedBy>
  <cp:revision>451</cp:revision>
  <dcterms:created xsi:type="dcterms:W3CDTF">2013-08-13T01:13:35Z</dcterms:created>
  <dcterms:modified xsi:type="dcterms:W3CDTF">2014-10-07T01:10:14Z</dcterms:modified>
</cp:coreProperties>
</file>